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547" r:id="rId3"/>
    <p:sldId id="544" r:id="rId4"/>
    <p:sldId id="546" r:id="rId5"/>
    <p:sldId id="549" r:id="rId6"/>
    <p:sldId id="550" r:id="rId7"/>
    <p:sldId id="548" r:id="rId8"/>
    <p:sldId id="552" r:id="rId9"/>
    <p:sldId id="551" r:id="rId10"/>
    <p:sldId id="556" r:id="rId11"/>
  </p:sldIdLst>
  <p:sldSz cx="9144000" cy="6858000" type="screen4x3"/>
  <p:notesSz cx="6858000" cy="9144000"/>
  <p:defaultTextStyle>
    <a:defPPr>
      <a:defRPr lang="en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395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9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7944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7893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31014" y="274638"/>
            <a:ext cx="1855787" cy="5675312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58889" y="274638"/>
            <a:ext cx="5419725" cy="567531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26203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258920" y="274680"/>
            <a:ext cx="74275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1258920" y="1600200"/>
            <a:ext cx="7427520" cy="4349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537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9302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8857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58888" y="1600200"/>
            <a:ext cx="3636962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8250" y="1600200"/>
            <a:ext cx="363855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5325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8999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2633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1828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6205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5177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274638"/>
            <a:ext cx="74279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600200"/>
            <a:ext cx="7427912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7705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698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838080" y="54936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hu-HU" sz="4400" spc="-1">
                <a:solidFill>
                  <a:srgbClr val="333399"/>
                </a:solidFill>
                <a:latin typeface="Arial"/>
              </a:rPr>
              <a:t>Algoritmusok és Adatszerkezetek I.</a:t>
            </a:r>
            <a:endParaRPr lang="hu-HU" sz="44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1547640" y="2709000"/>
            <a:ext cx="712836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spcBef>
                <a:spcPts val="641"/>
              </a:spcBef>
            </a:pPr>
            <a:r>
              <a:rPr lang="hu-HU" sz="3200" b="1" spc="-1" dirty="0">
                <a:solidFill>
                  <a:srgbClr val="333333"/>
                </a:solidFill>
                <a:latin typeface="Arial"/>
              </a:rPr>
              <a:t>Halmaz és szótár</a:t>
            </a:r>
          </a:p>
          <a:p>
            <a:pPr algn="ctr">
              <a:spcBef>
                <a:spcPts val="641"/>
              </a:spcBef>
            </a:pPr>
            <a:r>
              <a:rPr lang="hu-HU" sz="3200" b="1" spc="-1" dirty="0">
                <a:solidFill>
                  <a:srgbClr val="333333"/>
                </a:solidFill>
                <a:latin typeface="Arial"/>
              </a:rPr>
              <a:t>absztrakt adatszerkezetek</a:t>
            </a:r>
            <a:endParaRPr lang="hu-HU" sz="3200" spc="-1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4" name="CustomShape 3">
            <a:extLst>
              <a:ext uri="{FF2B5EF4-FFF2-40B4-BE49-F238E27FC236}">
                <a16:creationId xmlns:a16="http://schemas.microsoft.com/office/drawing/2014/main" id="{90AF40D6-E4AF-0848-8CFF-55BE282287B9}"/>
              </a:ext>
            </a:extLst>
          </p:cNvPr>
          <p:cNvSpPr/>
          <p:nvPr/>
        </p:nvSpPr>
        <p:spPr>
          <a:xfrm>
            <a:off x="3864960" y="4653000"/>
            <a:ext cx="2261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/>
            <a:r>
              <a:rPr lang="hu-HU" spc="-1" dirty="0">
                <a:solidFill>
                  <a:srgbClr val="000000"/>
                </a:solidFill>
                <a:latin typeface="Arial"/>
              </a:rPr>
              <a:t>2020. október</a:t>
            </a:r>
          </a:p>
          <a:p>
            <a:pPr algn="ctr"/>
            <a:endParaRPr lang="hu-HU" spc="-1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hu-HU" spc="-1" dirty="0">
                <a:solidFill>
                  <a:srgbClr val="000000"/>
                </a:solidFill>
                <a:latin typeface="Arial"/>
              </a:rPr>
              <a:t>8. hét – 1. videó</a:t>
            </a:r>
          </a:p>
          <a:p>
            <a:pPr algn="ctr"/>
            <a:r>
              <a:rPr lang="hu-HU" spc="-1" dirty="0">
                <a:solidFill>
                  <a:srgbClr val="000000"/>
                </a:solidFill>
                <a:latin typeface="Arial"/>
              </a:rPr>
              <a:t>S08E01 </a:t>
            </a:r>
            <a:endParaRPr lang="hu-HU" spc="-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47299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Absztrakt</a:t>
            </a:r>
            <a:r>
              <a:rPr lang="en-US" dirty="0"/>
              <a:t> </a:t>
            </a:r>
            <a:r>
              <a:rPr lang="en-US" dirty="0" err="1"/>
              <a:t>Adatszerkezet</a:t>
            </a:r>
            <a:r>
              <a:rPr lang="en-US" dirty="0"/>
              <a:t> </a:t>
            </a:r>
            <a:r>
              <a:rPr lang="en-US" dirty="0" err="1"/>
              <a:t>választó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Ha </a:t>
            </a:r>
            <a:r>
              <a:rPr lang="en-US" b="0" dirty="0" err="1"/>
              <a:t>egy</a:t>
            </a:r>
            <a:r>
              <a:rPr lang="en-US" b="0" dirty="0"/>
              <a:t> </a:t>
            </a:r>
            <a:r>
              <a:rPr lang="en-US" b="0" dirty="0" err="1"/>
              <a:t>elem</a:t>
            </a:r>
            <a:r>
              <a:rPr lang="en-US" b="0" dirty="0"/>
              <a:t> </a:t>
            </a:r>
            <a:r>
              <a:rPr lang="en-US" b="0" dirty="0" err="1"/>
              <a:t>többször</a:t>
            </a:r>
            <a:r>
              <a:rPr lang="en-US" b="0" dirty="0"/>
              <a:t> is </a:t>
            </a:r>
            <a:r>
              <a:rPr lang="en-US" b="0" dirty="0" err="1"/>
              <a:t>előfordulhat</a:t>
            </a:r>
            <a:r>
              <a:rPr lang="en-US" b="0" dirty="0"/>
              <a:t>, </a:t>
            </a:r>
            <a:r>
              <a:rPr lang="en-US" b="0" dirty="0" err="1"/>
              <a:t>sorrendiség</a:t>
            </a:r>
            <a:r>
              <a:rPr lang="en-US" b="0" dirty="0"/>
              <a:t> </a:t>
            </a:r>
            <a:r>
              <a:rPr lang="en-US" b="0" dirty="0" err="1"/>
              <a:t>fontos</a:t>
            </a:r>
            <a:r>
              <a:rPr lang="en-US" b="0" dirty="0"/>
              <a:t>:</a:t>
            </a:r>
          </a:p>
          <a:p>
            <a:pPr marL="457200" lvl="1" indent="0">
              <a:buNone/>
            </a:pPr>
            <a:r>
              <a:rPr lang="en-US" b="0" dirty="0"/>
              <a:t>	</a:t>
            </a:r>
            <a:r>
              <a:rPr lang="en-US" b="0" dirty="0" err="1"/>
              <a:t>lista</a:t>
            </a:r>
            <a:r>
              <a:rPr lang="en-US" b="0" dirty="0"/>
              <a:t>, </a:t>
            </a:r>
            <a:r>
              <a:rPr lang="en-US" b="0" dirty="0" err="1"/>
              <a:t>verem</a:t>
            </a:r>
            <a:r>
              <a:rPr lang="en-US" b="0" dirty="0"/>
              <a:t>, </a:t>
            </a:r>
            <a:r>
              <a:rPr lang="en-US" b="0" dirty="0" err="1"/>
              <a:t>sor</a:t>
            </a:r>
            <a:r>
              <a:rPr lang="en-US" b="0" dirty="0"/>
              <a:t>, </a:t>
            </a:r>
            <a:r>
              <a:rPr lang="en-US" b="0" dirty="0" err="1"/>
              <a:t>prioritási</a:t>
            </a:r>
            <a:r>
              <a:rPr lang="en-US" b="0" dirty="0"/>
              <a:t> </a:t>
            </a:r>
            <a:r>
              <a:rPr lang="en-US" b="0" dirty="0" err="1"/>
              <a:t>sor</a:t>
            </a:r>
            <a:r>
              <a:rPr lang="en-US" b="0" dirty="0"/>
              <a:t> </a:t>
            </a:r>
          </a:p>
          <a:p>
            <a:r>
              <a:rPr lang="en-US" b="0" dirty="0" err="1"/>
              <a:t>Halmaz</a:t>
            </a:r>
            <a:r>
              <a:rPr lang="en-US" b="0" dirty="0"/>
              <a:t>, </a:t>
            </a:r>
            <a:r>
              <a:rPr lang="en-US" b="0" dirty="0" err="1"/>
              <a:t>csak</a:t>
            </a:r>
            <a:r>
              <a:rPr lang="en-US" b="0" dirty="0"/>
              <a:t> </a:t>
            </a:r>
            <a:r>
              <a:rPr lang="en-US" b="0" dirty="0" err="1"/>
              <a:t>az</a:t>
            </a:r>
            <a:r>
              <a:rPr lang="en-US" b="0" dirty="0"/>
              <a:t> </a:t>
            </a:r>
            <a:r>
              <a:rPr lang="en-US" b="0" dirty="0" err="1"/>
              <a:t>számít</a:t>
            </a:r>
            <a:r>
              <a:rPr lang="en-US" b="0" dirty="0"/>
              <a:t>, </a:t>
            </a:r>
            <a:r>
              <a:rPr lang="en-US" b="0" dirty="0" err="1"/>
              <a:t>hogy</a:t>
            </a:r>
            <a:r>
              <a:rPr lang="en-US" b="0" dirty="0"/>
              <a:t> </a:t>
            </a:r>
            <a:r>
              <a:rPr lang="en-US" b="0" dirty="0" err="1"/>
              <a:t>tartalmaz</a:t>
            </a:r>
            <a:r>
              <a:rPr lang="en-US" b="0" dirty="0"/>
              <a:t>-e </a:t>
            </a:r>
            <a:r>
              <a:rPr lang="en-US" b="0" dirty="0" err="1"/>
              <a:t>egy</a:t>
            </a:r>
            <a:r>
              <a:rPr lang="en-US" b="0" dirty="0"/>
              <a:t> </a:t>
            </a:r>
            <a:r>
              <a:rPr lang="en-US" b="0" dirty="0" err="1"/>
              <a:t>elemet</a:t>
            </a:r>
            <a:r>
              <a:rPr lang="en-US" b="0" dirty="0"/>
              <a:t> </a:t>
            </a:r>
            <a:r>
              <a:rPr lang="en-US" b="0" dirty="0" err="1"/>
              <a:t>vagy</a:t>
            </a:r>
            <a:r>
              <a:rPr lang="en-US" b="0" dirty="0"/>
              <a:t> </a:t>
            </a:r>
            <a:r>
              <a:rPr lang="en-US" b="0" dirty="0" err="1"/>
              <a:t>sem</a:t>
            </a:r>
            <a:r>
              <a:rPr lang="en-US" b="0" dirty="0"/>
              <a:t>:</a:t>
            </a:r>
          </a:p>
          <a:p>
            <a:pPr marL="457200" lvl="1" indent="0">
              <a:buNone/>
            </a:pPr>
            <a:r>
              <a:rPr lang="en-US" b="0" dirty="0"/>
              <a:t>  </a:t>
            </a:r>
            <a:r>
              <a:rPr lang="en-US" b="0" dirty="0" err="1"/>
              <a:t>halmaz</a:t>
            </a:r>
            <a:r>
              <a:rPr lang="en-US" b="0" dirty="0"/>
              <a:t> (Set)</a:t>
            </a:r>
          </a:p>
          <a:p>
            <a:r>
              <a:rPr lang="en-US" b="0" dirty="0"/>
              <a:t>Ha </a:t>
            </a:r>
            <a:r>
              <a:rPr lang="en-US" b="0" dirty="0" err="1"/>
              <a:t>kulcs-érték</a:t>
            </a:r>
            <a:r>
              <a:rPr lang="en-US" b="0" dirty="0"/>
              <a:t> </a:t>
            </a:r>
            <a:r>
              <a:rPr lang="en-US" b="0" dirty="0" err="1"/>
              <a:t>párokat</a:t>
            </a:r>
            <a:r>
              <a:rPr lang="en-US" b="0" dirty="0"/>
              <a:t> </a:t>
            </a:r>
            <a:r>
              <a:rPr lang="en-US" b="0" dirty="0" err="1"/>
              <a:t>tárolunk</a:t>
            </a:r>
            <a:r>
              <a:rPr lang="en-US" b="0" dirty="0"/>
              <a:t>:</a:t>
            </a:r>
          </a:p>
          <a:p>
            <a:pPr marL="457200" lvl="1" indent="0">
              <a:buNone/>
            </a:pPr>
            <a:r>
              <a:rPr lang="en-US" b="0" dirty="0"/>
              <a:t>  </a:t>
            </a:r>
            <a:r>
              <a:rPr lang="en-US" b="0" dirty="0" err="1"/>
              <a:t>szótár</a:t>
            </a:r>
            <a:r>
              <a:rPr lang="en-US" b="0" dirty="0"/>
              <a:t> (dictionary, Map)</a:t>
            </a:r>
          </a:p>
        </p:txBody>
      </p:sp>
    </p:spTree>
    <p:extLst>
      <p:ext uri="{BB962C8B-B14F-4D97-AF65-F5344CB8AC3E}">
        <p14:creationId xmlns:p14="http://schemas.microsoft.com/office/powerpoint/2010/main" val="1268097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Halmaz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err="1"/>
              <a:t>Egy</a:t>
            </a:r>
            <a:r>
              <a:rPr lang="en-US" b="0" dirty="0"/>
              <a:t> </a:t>
            </a:r>
            <a:r>
              <a:rPr lang="en-US" b="0" dirty="0" err="1"/>
              <a:t>elem</a:t>
            </a:r>
            <a:r>
              <a:rPr lang="en-US" b="0" dirty="0"/>
              <a:t> </a:t>
            </a:r>
            <a:r>
              <a:rPr lang="en-US" b="0" dirty="0" err="1"/>
              <a:t>legfeljebb</a:t>
            </a:r>
            <a:r>
              <a:rPr lang="en-US" b="0" dirty="0"/>
              <a:t> </a:t>
            </a:r>
            <a:r>
              <a:rPr lang="en-US" b="0" dirty="0" err="1"/>
              <a:t>egyszer</a:t>
            </a:r>
            <a:r>
              <a:rPr lang="en-US" b="0" dirty="0"/>
              <a:t> </a:t>
            </a:r>
            <a:r>
              <a:rPr lang="en-US" b="0" dirty="0" err="1"/>
              <a:t>szerepelhet</a:t>
            </a:r>
            <a:r>
              <a:rPr lang="en-US" b="0" dirty="0"/>
              <a:t> benne (</a:t>
            </a:r>
            <a:r>
              <a:rPr lang="en-US" b="0" dirty="0" err="1"/>
              <a:t>ellentétben</a:t>
            </a:r>
            <a:r>
              <a:rPr lang="en-US" b="0" dirty="0"/>
              <a:t> a </a:t>
            </a:r>
            <a:r>
              <a:rPr lang="en-US" b="0" dirty="0" err="1"/>
              <a:t>sorozattal</a:t>
            </a:r>
            <a:r>
              <a:rPr lang="en-US" b="0" dirty="0"/>
              <a:t>/</a:t>
            </a:r>
            <a:r>
              <a:rPr lang="en-US" b="0" dirty="0" err="1"/>
              <a:t>listával</a:t>
            </a:r>
            <a:r>
              <a:rPr lang="en-US" b="0" dirty="0"/>
              <a:t>/</a:t>
            </a:r>
            <a:r>
              <a:rPr lang="en-US" b="0" dirty="0" err="1"/>
              <a:t>tömbbel</a:t>
            </a:r>
            <a:r>
              <a:rPr lang="en-US" b="0" dirty="0"/>
              <a:t>)</a:t>
            </a:r>
          </a:p>
          <a:p>
            <a:r>
              <a:rPr lang="en-US" b="0" dirty="0" err="1"/>
              <a:t>Alapvető</a:t>
            </a:r>
            <a:r>
              <a:rPr lang="en-US" b="0" dirty="0"/>
              <a:t> </a:t>
            </a:r>
            <a:r>
              <a:rPr lang="en-US" b="0" dirty="0" err="1"/>
              <a:t>műveletek</a:t>
            </a:r>
            <a:r>
              <a:rPr lang="en-US" b="0" dirty="0"/>
              <a:t>:</a:t>
            </a:r>
          </a:p>
          <a:p>
            <a:pPr marL="457200" lvl="1" indent="0">
              <a:buNone/>
            </a:pPr>
            <a:r>
              <a:rPr lang="en-US" b="0" dirty="0"/>
              <a:t>KERES(k)</a:t>
            </a:r>
            <a:r>
              <a:rPr lang="hu-HU" b="0" dirty="0"/>
              <a:t> </a:t>
            </a:r>
            <a:r>
              <a:rPr lang="hu-HU" sz="2400" b="0" dirty="0"/>
              <a:t>(itt most </a:t>
            </a:r>
            <a:r>
              <a:rPr lang="hu-HU" sz="2400" b="0" dirty="0" err="1"/>
              <a:t>TARTALMAZa</a:t>
            </a:r>
            <a:r>
              <a:rPr lang="hu-HU" sz="2400" b="0" dirty="0"/>
              <a:t>-e igen/nem)</a:t>
            </a:r>
            <a:endParaRPr lang="en-US" b="0" dirty="0"/>
          </a:p>
          <a:p>
            <a:pPr marL="457200" lvl="1" indent="0">
              <a:buNone/>
            </a:pPr>
            <a:r>
              <a:rPr lang="en-US" b="0" dirty="0"/>
              <a:t>BESZÚR(k), TÖRÖL(k)</a:t>
            </a:r>
          </a:p>
          <a:p>
            <a:r>
              <a:rPr lang="en-US" b="0" dirty="0" err="1"/>
              <a:t>Egyéb</a:t>
            </a:r>
            <a:r>
              <a:rPr lang="en-US" b="0" dirty="0"/>
              <a:t> </a:t>
            </a:r>
            <a:r>
              <a:rPr lang="en-US" b="0" dirty="0" err="1"/>
              <a:t>halmazműveletek</a:t>
            </a:r>
            <a:r>
              <a:rPr lang="en-US" b="0" dirty="0"/>
              <a:t>:</a:t>
            </a:r>
          </a:p>
          <a:p>
            <a:pPr marL="457200" lvl="1" indent="0">
              <a:buNone/>
            </a:pPr>
            <a:r>
              <a:rPr lang="en-US" b="0" dirty="0"/>
              <a:t>METSZET, UNIÓ</a:t>
            </a:r>
          </a:p>
        </p:txBody>
      </p:sp>
    </p:spTree>
    <p:extLst>
      <p:ext uri="{BB962C8B-B14F-4D97-AF65-F5344CB8AC3E}">
        <p14:creationId xmlns:p14="http://schemas.microsoft.com/office/powerpoint/2010/main" val="2395472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Halmaz</a:t>
            </a:r>
            <a:r>
              <a:rPr lang="en-US" dirty="0"/>
              <a:t> </a:t>
            </a:r>
            <a:r>
              <a:rPr lang="en-US" dirty="0" err="1"/>
              <a:t>Javában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404" y="1387677"/>
            <a:ext cx="7427912" cy="4349750"/>
          </a:xfrm>
        </p:spPr>
        <p:txBody>
          <a:bodyPr/>
          <a:lstStyle/>
          <a:p>
            <a:pPr marL="0" indent="0">
              <a:buNone/>
            </a:pPr>
            <a:r>
              <a:rPr lang="hu-HU" b="0" dirty="0" err="1">
                <a:solidFill>
                  <a:srgbClr val="000000"/>
                </a:solidFill>
                <a:latin typeface="Consolas"/>
              </a:rPr>
              <a:t>Set</a:t>
            </a:r>
            <a:r>
              <a:rPr lang="hu-HU" b="0" dirty="0">
                <a:solidFill>
                  <a:srgbClr val="000000"/>
                </a:solidFill>
                <a:latin typeface="Consolas"/>
              </a:rPr>
              <a:t>&lt;</a:t>
            </a:r>
            <a:r>
              <a:rPr lang="hu-HU" b="0" dirty="0" err="1">
                <a:solidFill>
                  <a:srgbClr val="000000"/>
                </a:solidFill>
                <a:latin typeface="Consolas"/>
              </a:rPr>
              <a:t>Object</a:t>
            </a:r>
            <a:r>
              <a:rPr lang="hu-HU" b="0" dirty="0">
                <a:solidFill>
                  <a:srgbClr val="000000"/>
                </a:solidFill>
                <a:latin typeface="Consolas"/>
              </a:rPr>
              <a:t>&gt; s = </a:t>
            </a:r>
            <a:r>
              <a:rPr lang="hu-HU" b="0" dirty="0" err="1">
                <a:solidFill>
                  <a:srgbClr val="7F0055"/>
                </a:solidFill>
                <a:latin typeface="Consolas"/>
              </a:rPr>
              <a:t>new</a:t>
            </a:r>
            <a:r>
              <a:rPr lang="hu-HU" b="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b="0" dirty="0" err="1">
                <a:solidFill>
                  <a:srgbClr val="000000"/>
                </a:solidFill>
                <a:latin typeface="Consolas"/>
              </a:rPr>
              <a:t>TreeSet</a:t>
            </a:r>
            <a:r>
              <a:rPr lang="hu-HU" b="0" dirty="0">
                <a:solidFill>
                  <a:srgbClr val="000000"/>
                </a:solidFill>
                <a:latin typeface="Consolas"/>
              </a:rPr>
              <a:t>&lt;&gt;();</a:t>
            </a:r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12975" r="24401" b="10092"/>
          <a:stretch/>
        </p:blipFill>
        <p:spPr>
          <a:xfrm>
            <a:off x="763583" y="1988840"/>
            <a:ext cx="7919733" cy="486162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>
            <a:off x="1835696" y="1988840"/>
            <a:ext cx="1656184" cy="50405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 bwMode="auto">
          <a:xfrm flipH="1" flipV="1">
            <a:off x="5220072" y="3140968"/>
            <a:ext cx="2016224" cy="50405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29875" y="3462411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unió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5213651" y="5737427"/>
            <a:ext cx="2016224" cy="50405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72245" y="6084309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metszet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B77AA736-D97A-4D89-8AFC-A62AF14FEC2F}"/>
              </a:ext>
            </a:extLst>
          </p:cNvPr>
          <p:cNvSpPr/>
          <p:nvPr/>
        </p:nvSpPr>
        <p:spPr bwMode="auto">
          <a:xfrm>
            <a:off x="2917132" y="2691159"/>
            <a:ext cx="4104456" cy="43269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F114ADB9-6749-47DA-9B9F-0DB70D3DB188}"/>
              </a:ext>
            </a:extLst>
          </p:cNvPr>
          <p:cNvSpPr/>
          <p:nvPr/>
        </p:nvSpPr>
        <p:spPr bwMode="auto">
          <a:xfrm>
            <a:off x="3097856" y="3501008"/>
            <a:ext cx="2698280" cy="32258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64B8CDD7-D3E6-4BA0-8741-0AA5DCA4725C}"/>
              </a:ext>
            </a:extLst>
          </p:cNvPr>
          <p:cNvSpPr/>
          <p:nvPr/>
        </p:nvSpPr>
        <p:spPr bwMode="auto">
          <a:xfrm>
            <a:off x="3059832" y="5012532"/>
            <a:ext cx="3528392" cy="43269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13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5" grpId="0" animBg="1"/>
      <p:bldP spid="5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0"/>
            <a:ext cx="7427912" cy="1143000"/>
          </a:xfrm>
        </p:spPr>
        <p:txBody>
          <a:bodyPr/>
          <a:lstStyle/>
          <a:p>
            <a:r>
              <a:rPr lang="en-US" dirty="0"/>
              <a:t>Java </a:t>
            </a:r>
            <a:r>
              <a:rPr lang="en-US" dirty="0" err="1"/>
              <a:t>TreeSet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3" r="18500" b="8919"/>
          <a:stretch/>
        </p:blipFill>
        <p:spPr>
          <a:xfrm>
            <a:off x="-1" y="980728"/>
            <a:ext cx="8643927" cy="4760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76" r="17859" b="30715"/>
          <a:stretch/>
        </p:blipFill>
        <p:spPr>
          <a:xfrm>
            <a:off x="0" y="5741476"/>
            <a:ext cx="8687544" cy="108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9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Szótárban keresési feladat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1043608" y="1916832"/>
          <a:ext cx="7848874" cy="259588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113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3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2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Név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Felhasználónév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E-mail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Aba </a:t>
                      </a:r>
                      <a:r>
                        <a:rPr lang="hu-HU" dirty="0" err="1"/>
                        <a:t>Abdul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kismardar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aabdul92@</a:t>
                      </a:r>
                      <a:r>
                        <a:rPr lang="hu-HU" dirty="0" err="1"/>
                        <a:t>freemail.hu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Gibson </a:t>
                      </a:r>
                      <a:r>
                        <a:rPr lang="hu-HU" dirty="0" err="1"/>
                        <a:t>Mel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madmax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mel</a:t>
                      </a:r>
                      <a:r>
                        <a:rPr lang="hu-HU" dirty="0"/>
                        <a:t>@</a:t>
                      </a:r>
                      <a:r>
                        <a:rPr lang="hu-HU" dirty="0" err="1"/>
                        <a:t>gibson.com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Gipsz Jakab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gyors_</a:t>
                      </a:r>
                      <a:r>
                        <a:rPr lang="hu-HU" dirty="0" err="1"/>
                        <a:t>kotes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jani_</a:t>
                      </a:r>
                      <a:r>
                        <a:rPr lang="hu-HU" dirty="0" err="1"/>
                        <a:t>cim</a:t>
                      </a:r>
                      <a:r>
                        <a:rPr lang="hu-HU" dirty="0"/>
                        <a:t>_spameknek@</a:t>
                      </a:r>
                      <a:r>
                        <a:rPr lang="hu-HU" dirty="0" err="1"/>
                        <a:t>gmail.com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Zsuzsi</a:t>
                      </a:r>
                      <a:r>
                        <a:rPr lang="hu-HU" baseline="0" dirty="0"/>
                        <a:t> Zsuzsa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enishateis97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abc@</a:t>
                      </a:r>
                      <a:r>
                        <a:rPr lang="hu-HU" dirty="0" err="1"/>
                        <a:t>xyz.com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2771800" y="4869160"/>
            <a:ext cx="4257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 „Gipsz Jakab” e-mailcíme?</a:t>
            </a:r>
          </a:p>
        </p:txBody>
      </p:sp>
    </p:spTree>
    <p:extLst>
      <p:ext uri="{BB962C8B-B14F-4D97-AF65-F5344CB8AC3E}">
        <p14:creationId xmlns:p14="http://schemas.microsoft.com/office/powerpoint/2010/main" val="2915000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Szótárban KERES() feladat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8888" y="1443975"/>
            <a:ext cx="7427912" cy="4349750"/>
          </a:xfrm>
        </p:spPr>
        <p:txBody>
          <a:bodyPr/>
          <a:lstStyle/>
          <a:p>
            <a:r>
              <a:rPr lang="hu-HU" dirty="0"/>
              <a:t>Szótár: </a:t>
            </a:r>
            <a:r>
              <a:rPr lang="hu-HU" b="0" dirty="0"/>
              <a:t>egy halmaza elemeihez (kulcs) egy érték adat tartozik</a:t>
            </a:r>
          </a:p>
          <a:p>
            <a:r>
              <a:rPr lang="hu-HU" dirty="0"/>
              <a:t>Bemenet: </a:t>
            </a:r>
            <a:r>
              <a:rPr lang="hu-HU" b="0" dirty="0"/>
              <a:t>egy szótár és egy keresett kulcs</a:t>
            </a:r>
          </a:p>
          <a:p>
            <a:r>
              <a:rPr lang="hu-HU" dirty="0"/>
              <a:t>Kimenet:</a:t>
            </a:r>
            <a:r>
              <a:rPr lang="hu-HU" b="0" dirty="0"/>
              <a:t> </a:t>
            </a:r>
          </a:p>
          <a:p>
            <a:pPr lvl="1"/>
            <a:r>
              <a:rPr lang="hu-HU" b="0" dirty="0"/>
              <a:t>Ha a </a:t>
            </a:r>
            <a:r>
              <a:rPr lang="hu-HU" b="0" i="1" dirty="0"/>
              <a:t>kulcs</a:t>
            </a:r>
            <a:r>
              <a:rPr lang="hu-HU" b="0" dirty="0"/>
              <a:t> szerepel a szótárban akkor a hozzá tartozó </a:t>
            </a:r>
            <a:r>
              <a:rPr lang="hu-HU" b="0" i="1" dirty="0"/>
              <a:t>érték</a:t>
            </a:r>
          </a:p>
          <a:p>
            <a:pPr lvl="1"/>
            <a:r>
              <a:rPr lang="hu-HU" b="0" dirty="0"/>
              <a:t>Ha nem szerepel </a:t>
            </a:r>
            <a:r>
              <a:rPr lang="hu-HU" b="0" i="1" dirty="0"/>
              <a:t>kulcs</a:t>
            </a:r>
            <a:r>
              <a:rPr lang="hu-HU" b="0" dirty="0"/>
              <a:t> a szótárban akkor NIL</a:t>
            </a:r>
          </a:p>
        </p:txBody>
      </p:sp>
    </p:spTree>
    <p:extLst>
      <p:ext uri="{BB962C8B-B14F-4D97-AF65-F5344CB8AC3E}">
        <p14:creationId xmlns:p14="http://schemas.microsoft.com/office/powerpoint/2010/main" val="1500698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Szótár</a:t>
            </a:r>
            <a:r>
              <a:rPr lang="en-US" dirty="0"/>
              <a:t> (dictionary) =</a:t>
            </a:r>
            <a:br>
              <a:rPr lang="en-US" dirty="0"/>
            </a:br>
            <a:r>
              <a:rPr lang="en-US" dirty="0"/>
              <a:t>= </a:t>
            </a:r>
            <a:r>
              <a:rPr lang="en-US" dirty="0" err="1"/>
              <a:t>asszociatív</a:t>
            </a:r>
            <a:r>
              <a:rPr lang="en-US" dirty="0"/>
              <a:t> </a:t>
            </a:r>
            <a:r>
              <a:rPr lang="en-US" dirty="0" err="1"/>
              <a:t>tömb</a:t>
            </a:r>
            <a:r>
              <a:rPr lang="en-US" dirty="0"/>
              <a:t> = map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Minden </a:t>
            </a:r>
            <a:r>
              <a:rPr lang="en-US" b="0" dirty="0" err="1"/>
              <a:t>kulcs</a:t>
            </a:r>
            <a:r>
              <a:rPr lang="en-US" b="0" dirty="0"/>
              <a:t> </a:t>
            </a:r>
            <a:r>
              <a:rPr lang="en-US" b="0" dirty="0" err="1"/>
              <a:t>legfeljebb</a:t>
            </a:r>
            <a:r>
              <a:rPr lang="en-US" b="0" dirty="0"/>
              <a:t> </a:t>
            </a:r>
            <a:r>
              <a:rPr lang="en-US" b="0" dirty="0" err="1"/>
              <a:t>egyszer</a:t>
            </a:r>
            <a:r>
              <a:rPr lang="en-US" b="0" dirty="0"/>
              <a:t> </a:t>
            </a:r>
            <a:r>
              <a:rPr lang="en-US" b="0" dirty="0" err="1"/>
              <a:t>szerepel</a:t>
            </a:r>
            <a:r>
              <a:rPr lang="en-US" b="0" dirty="0"/>
              <a:t> (</a:t>
            </a:r>
            <a:r>
              <a:rPr lang="en-US" b="0" dirty="0" err="1"/>
              <a:t>kulcsok</a:t>
            </a:r>
            <a:r>
              <a:rPr lang="en-US" b="0" dirty="0"/>
              <a:t> </a:t>
            </a:r>
            <a:r>
              <a:rPr lang="en-US" b="0" dirty="0" err="1"/>
              <a:t>halmaza</a:t>
            </a:r>
            <a:r>
              <a:rPr lang="en-US" b="0" dirty="0"/>
              <a:t>), de </a:t>
            </a:r>
            <a:r>
              <a:rPr lang="en-US" b="0" dirty="0" err="1"/>
              <a:t>egy</a:t>
            </a:r>
            <a:r>
              <a:rPr lang="en-US" b="0" dirty="0"/>
              <a:t> </a:t>
            </a:r>
            <a:r>
              <a:rPr lang="en-US" b="0" dirty="0" err="1"/>
              <a:t>érték</a:t>
            </a:r>
            <a:r>
              <a:rPr lang="en-US" b="0" dirty="0"/>
              <a:t> </a:t>
            </a:r>
            <a:r>
              <a:rPr lang="en-US" b="0" dirty="0" err="1"/>
              <a:t>tetszőleges</a:t>
            </a:r>
            <a:r>
              <a:rPr lang="en-US" b="0" dirty="0"/>
              <a:t> </a:t>
            </a:r>
            <a:r>
              <a:rPr lang="en-US" b="0" dirty="0" err="1"/>
              <a:t>számban</a:t>
            </a:r>
            <a:r>
              <a:rPr lang="en-US" b="0" dirty="0"/>
              <a:t> </a:t>
            </a:r>
            <a:r>
              <a:rPr lang="en-US" b="0" dirty="0" err="1"/>
              <a:t>előfordulhat</a:t>
            </a:r>
            <a:endParaRPr lang="en-US" b="0" dirty="0"/>
          </a:p>
          <a:p>
            <a:r>
              <a:rPr lang="en-US" b="0" dirty="0"/>
              <a:t>“</a:t>
            </a:r>
            <a:r>
              <a:rPr lang="en-US" b="0" dirty="0" err="1"/>
              <a:t>Asszociatív</a:t>
            </a:r>
            <a:r>
              <a:rPr lang="en-US" b="0" dirty="0"/>
              <a:t> </a:t>
            </a:r>
            <a:r>
              <a:rPr lang="en-US" b="0" dirty="0" err="1"/>
              <a:t>tömb</a:t>
            </a:r>
            <a:r>
              <a:rPr lang="en-US" b="0" dirty="0"/>
              <a:t>”: </a:t>
            </a:r>
            <a:r>
              <a:rPr lang="en-US" b="0" dirty="0" err="1"/>
              <a:t>egészek</a:t>
            </a:r>
            <a:r>
              <a:rPr lang="en-US" b="0" dirty="0"/>
              <a:t> </a:t>
            </a:r>
            <a:r>
              <a:rPr lang="en-US" b="0" dirty="0" err="1"/>
              <a:t>helyett</a:t>
            </a:r>
            <a:r>
              <a:rPr lang="en-US" b="0" dirty="0"/>
              <a:t> </a:t>
            </a:r>
            <a:r>
              <a:rPr lang="en-US" b="0" dirty="0" err="1"/>
              <a:t>bármilyen</a:t>
            </a:r>
            <a:r>
              <a:rPr lang="en-US" b="0" dirty="0"/>
              <a:t> </a:t>
            </a:r>
            <a:r>
              <a:rPr lang="en-US" b="0" dirty="0" err="1"/>
              <a:t>típussal</a:t>
            </a:r>
            <a:r>
              <a:rPr lang="en-US" b="0" dirty="0"/>
              <a:t> </a:t>
            </a:r>
            <a:r>
              <a:rPr lang="en-US" b="0" dirty="0" err="1"/>
              <a:t>indexelhetünk</a:t>
            </a:r>
            <a:endParaRPr lang="en-US" b="0" dirty="0"/>
          </a:p>
          <a:p>
            <a:r>
              <a:rPr lang="en-US" b="0" dirty="0"/>
              <a:t>“map”: </a:t>
            </a:r>
            <a:r>
              <a:rPr lang="en-US" b="0" dirty="0" err="1"/>
              <a:t>egy</a:t>
            </a:r>
            <a:r>
              <a:rPr lang="en-US" b="0" dirty="0"/>
              <a:t> </a:t>
            </a:r>
            <a:r>
              <a:rPr lang="en-US" b="0" dirty="0" err="1"/>
              <a:t>kulcs→érték</a:t>
            </a:r>
            <a:r>
              <a:rPr lang="en-US" b="0" dirty="0"/>
              <a:t> </a:t>
            </a:r>
            <a:r>
              <a:rPr lang="en-US" b="0" dirty="0" err="1"/>
              <a:t>leképezés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35224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Példák</a:t>
            </a:r>
            <a:r>
              <a:rPr lang="en-US" dirty="0"/>
              <a:t> </a:t>
            </a:r>
            <a:r>
              <a:rPr lang="en-US" dirty="0" err="1"/>
              <a:t>szótár</a:t>
            </a:r>
            <a:r>
              <a:rPr lang="en-US" dirty="0"/>
              <a:t> </a:t>
            </a:r>
            <a:r>
              <a:rPr lang="en-US" dirty="0" err="1"/>
              <a:t>használatára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888" y="1600200"/>
            <a:ext cx="7427912" cy="4133056"/>
          </a:xfrm>
        </p:spPr>
        <p:txBody>
          <a:bodyPr/>
          <a:lstStyle/>
          <a:p>
            <a:r>
              <a:rPr lang="en-US" b="0" dirty="0"/>
              <a:t>DNS </a:t>
            </a:r>
            <a:r>
              <a:rPr lang="en-US" b="0" dirty="0" err="1"/>
              <a:t>szerver</a:t>
            </a:r>
            <a:endParaRPr lang="en-US" b="0" dirty="0"/>
          </a:p>
          <a:p>
            <a:r>
              <a:rPr lang="en-US" b="0" dirty="0" err="1"/>
              <a:t>Gyakoriság</a:t>
            </a:r>
            <a:r>
              <a:rPr lang="en-US" b="0" dirty="0"/>
              <a:t> </a:t>
            </a:r>
            <a:r>
              <a:rPr lang="en-US" b="0" dirty="0" err="1"/>
              <a:t>leszámolás</a:t>
            </a:r>
            <a:endParaRPr lang="hu-HU" b="0" dirty="0"/>
          </a:p>
          <a:p>
            <a:pPr marL="457200" lvl="1" indent="0">
              <a:buNone/>
            </a:pPr>
            <a:r>
              <a:rPr lang="hu-HU" sz="2000" b="0" dirty="0" err="1">
                <a:solidFill>
                  <a:srgbClr val="000000"/>
                </a:solidFill>
                <a:highlight>
                  <a:srgbClr val="E8F2FE"/>
                </a:highlight>
                <a:latin typeface="Consolas"/>
              </a:rPr>
              <a:t>freq</a:t>
            </a:r>
            <a:r>
              <a:rPr lang="hu-HU" sz="2000" b="0" dirty="0">
                <a:solidFill>
                  <a:srgbClr val="000000"/>
                </a:solidFill>
                <a:highlight>
                  <a:srgbClr val="E8F2FE"/>
                </a:highlight>
                <a:latin typeface="Consolas"/>
              </a:rPr>
              <a:t>[</a:t>
            </a:r>
            <a:r>
              <a:rPr lang="hu-HU" sz="2000" b="0" dirty="0">
                <a:solidFill>
                  <a:srgbClr val="2A00FF"/>
                </a:solidFill>
                <a:highlight>
                  <a:srgbClr val="E8F2FE"/>
                </a:highlight>
                <a:latin typeface="Consolas"/>
              </a:rPr>
              <a:t>"alma"</a:t>
            </a:r>
            <a:r>
              <a:rPr lang="hu-HU" sz="2000" b="0" dirty="0">
                <a:solidFill>
                  <a:srgbClr val="000000"/>
                </a:solidFill>
                <a:highlight>
                  <a:srgbClr val="E8F2FE"/>
                </a:highlight>
                <a:latin typeface="Consolas"/>
              </a:rPr>
              <a:t>]++;</a:t>
            </a:r>
            <a:r>
              <a:rPr lang="hu-HU" b="0" dirty="0"/>
              <a:t> (C++)</a:t>
            </a:r>
            <a:endParaRPr lang="en-US" b="0" dirty="0"/>
          </a:p>
          <a:p>
            <a:r>
              <a:rPr lang="en-US" b="0" dirty="0" err="1"/>
              <a:t>Helyesírás</a:t>
            </a:r>
            <a:r>
              <a:rPr lang="en-US" b="0" dirty="0"/>
              <a:t> </a:t>
            </a:r>
            <a:r>
              <a:rPr lang="en-US" b="0" dirty="0" err="1"/>
              <a:t>ellenörző+javító</a:t>
            </a:r>
            <a:endParaRPr lang="en-US" b="0" dirty="0"/>
          </a:p>
          <a:p>
            <a:endParaRPr lang="en-US" b="0" dirty="0"/>
          </a:p>
          <a:p>
            <a:pPr marL="0" indent="0">
              <a:buNone/>
            </a:pPr>
            <a:r>
              <a:rPr lang="hu-HU" b="0" dirty="0"/>
              <a:t>   </a:t>
            </a:r>
            <a:r>
              <a:rPr lang="en-US" b="0" dirty="0" err="1"/>
              <a:t>Bármilyen</a:t>
            </a:r>
            <a:r>
              <a:rPr lang="en-US" b="0" dirty="0"/>
              <a:t> </a:t>
            </a:r>
            <a:r>
              <a:rPr lang="en-US" b="0" dirty="0" err="1"/>
              <a:t>nagy</a:t>
            </a:r>
            <a:r>
              <a:rPr lang="en-US" b="0" dirty="0"/>
              <a:t> </a:t>
            </a:r>
            <a:r>
              <a:rPr lang="en-US" b="0" dirty="0" err="1"/>
              <a:t>adathalmaz</a:t>
            </a:r>
            <a:r>
              <a:rPr lang="en-US" b="0" dirty="0"/>
              <a:t>, </a:t>
            </a:r>
            <a:r>
              <a:rPr lang="en-US" b="0" dirty="0" err="1"/>
              <a:t>ahol</a:t>
            </a:r>
            <a:r>
              <a:rPr lang="en-US" b="0" dirty="0"/>
              <a:t> a </a:t>
            </a:r>
            <a:r>
              <a:rPr lang="hu-HU" b="0" dirty="0"/>
              <a:t> </a:t>
            </a:r>
          </a:p>
          <a:p>
            <a:pPr marL="0" indent="0">
              <a:buNone/>
            </a:pPr>
            <a:r>
              <a:rPr lang="hu-HU" b="0" dirty="0"/>
              <a:t>   </a:t>
            </a:r>
            <a:r>
              <a:rPr lang="en-US" b="0" dirty="0" err="1"/>
              <a:t>gyors</a:t>
            </a:r>
            <a:r>
              <a:rPr lang="en-US" b="0" dirty="0"/>
              <a:t> </a:t>
            </a:r>
            <a:r>
              <a:rPr lang="en-US" b="0" dirty="0" err="1"/>
              <a:t>keresés</a:t>
            </a:r>
            <a:r>
              <a:rPr lang="en-US" b="0" dirty="0"/>
              <a:t> a </a:t>
            </a:r>
            <a:r>
              <a:rPr lang="en-US" b="0" dirty="0" err="1"/>
              <a:t>kritikus</a:t>
            </a:r>
            <a:r>
              <a:rPr lang="en-US" b="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65504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9" t="35697" r="37001" b="30092"/>
          <a:stretch/>
        </p:blipFill>
        <p:spPr>
          <a:xfrm>
            <a:off x="1763688" y="548680"/>
            <a:ext cx="6161484" cy="25537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888" y="116632"/>
            <a:ext cx="7427912" cy="58333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python: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Java:</a:t>
            </a:r>
          </a:p>
          <a:p>
            <a:pPr marL="0" indent="0">
              <a:buNone/>
            </a:pPr>
            <a:r>
              <a:rPr lang="hu-HU" sz="1100" b="0" dirty="0">
                <a:solidFill>
                  <a:srgbClr val="000000"/>
                </a:solidFill>
                <a:latin typeface="Consolas"/>
              </a:rPr>
              <a:t>	Map&lt;</a:t>
            </a:r>
            <a:r>
              <a:rPr lang="hu-HU" sz="1100" b="0" dirty="0" err="1">
                <a:solidFill>
                  <a:srgbClr val="000000"/>
                </a:solidFill>
                <a:latin typeface="Consolas"/>
              </a:rPr>
              <a:t>String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, Integer&gt; </a:t>
            </a:r>
            <a:r>
              <a:rPr lang="hu-HU" sz="1100" b="0" dirty="0">
                <a:solidFill>
                  <a:srgbClr val="6A3E3E"/>
                </a:solidFill>
                <a:latin typeface="Consolas"/>
              </a:rPr>
              <a:t>tel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hu-HU" sz="1100" b="0" dirty="0" err="1">
                <a:solidFill>
                  <a:srgbClr val="7F0055"/>
                </a:solidFill>
                <a:latin typeface="Consolas"/>
              </a:rPr>
              <a:t>new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100" b="0" dirty="0" err="1">
                <a:solidFill>
                  <a:srgbClr val="000000"/>
                </a:solidFill>
                <a:latin typeface="Consolas"/>
              </a:rPr>
              <a:t>HashMap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&lt;&gt;();</a:t>
            </a:r>
          </a:p>
          <a:p>
            <a:pPr marL="0" indent="0">
              <a:buNone/>
            </a:pPr>
            <a:r>
              <a:rPr lang="hu-HU" sz="1100" b="0" dirty="0">
                <a:solidFill>
                  <a:srgbClr val="6A3E3E"/>
                </a:solidFill>
                <a:latin typeface="Consolas"/>
              </a:rPr>
              <a:t>	</a:t>
            </a:r>
            <a:r>
              <a:rPr lang="hu-HU" sz="1100" b="0" dirty="0" err="1">
                <a:solidFill>
                  <a:srgbClr val="6A3E3E"/>
                </a:solidFill>
                <a:latin typeface="Consolas"/>
              </a:rPr>
              <a:t>tel</a:t>
            </a:r>
            <a:r>
              <a:rPr lang="hu-HU" sz="1100" b="0" dirty="0" err="1">
                <a:solidFill>
                  <a:srgbClr val="000000"/>
                </a:solidFill>
                <a:latin typeface="Consolas"/>
              </a:rPr>
              <a:t>.put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100" b="0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100" b="0" dirty="0" err="1">
                <a:solidFill>
                  <a:srgbClr val="2A00FF"/>
                </a:solidFill>
                <a:latin typeface="Consolas"/>
              </a:rPr>
              <a:t>jack</a:t>
            </a:r>
            <a:r>
              <a:rPr lang="hu-HU" sz="1100" b="0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,4098);</a:t>
            </a:r>
          </a:p>
          <a:p>
            <a:pPr marL="0" indent="0">
              <a:buNone/>
            </a:pPr>
            <a:r>
              <a:rPr lang="hu-HU" sz="1100" b="0" dirty="0">
                <a:solidFill>
                  <a:srgbClr val="6A3E3E"/>
                </a:solidFill>
                <a:latin typeface="Consolas"/>
              </a:rPr>
              <a:t>	</a:t>
            </a:r>
            <a:r>
              <a:rPr lang="hu-HU" sz="1100" b="0" dirty="0" err="1">
                <a:solidFill>
                  <a:srgbClr val="6A3E3E"/>
                </a:solidFill>
                <a:latin typeface="Consolas"/>
              </a:rPr>
              <a:t>tel</a:t>
            </a:r>
            <a:r>
              <a:rPr lang="hu-HU" sz="1100" b="0" dirty="0" err="1">
                <a:solidFill>
                  <a:srgbClr val="000000"/>
                </a:solidFill>
                <a:latin typeface="Consolas"/>
              </a:rPr>
              <a:t>.put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100" b="0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100" b="0" dirty="0" err="1">
                <a:solidFill>
                  <a:srgbClr val="2A00FF"/>
                </a:solidFill>
                <a:latin typeface="Consolas"/>
              </a:rPr>
              <a:t>sape</a:t>
            </a:r>
            <a:r>
              <a:rPr lang="hu-HU" sz="1100" b="0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,4139);</a:t>
            </a:r>
          </a:p>
          <a:p>
            <a:pPr marL="0" indent="0">
              <a:buNone/>
            </a:pPr>
            <a:r>
              <a:rPr lang="hu-HU" sz="1100" b="0" dirty="0">
                <a:solidFill>
                  <a:srgbClr val="6A3E3E"/>
                </a:solidFill>
                <a:latin typeface="Consolas"/>
              </a:rPr>
              <a:t>	</a:t>
            </a:r>
            <a:r>
              <a:rPr lang="hu-HU" sz="1100" b="0" dirty="0" err="1">
                <a:solidFill>
                  <a:srgbClr val="6A3E3E"/>
                </a:solidFill>
                <a:latin typeface="Consolas"/>
              </a:rPr>
              <a:t>tel</a:t>
            </a:r>
            <a:r>
              <a:rPr lang="hu-HU" sz="1100" b="0" dirty="0" err="1">
                <a:solidFill>
                  <a:srgbClr val="000000"/>
                </a:solidFill>
                <a:latin typeface="Consolas"/>
              </a:rPr>
              <a:t>.put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100" b="0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100" b="0" dirty="0" err="1">
                <a:solidFill>
                  <a:srgbClr val="2A00FF"/>
                </a:solidFill>
                <a:latin typeface="Consolas"/>
              </a:rPr>
              <a:t>guido</a:t>
            </a:r>
            <a:r>
              <a:rPr lang="hu-HU" sz="1100" b="0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,4127);</a:t>
            </a:r>
          </a:p>
          <a:p>
            <a:pPr marL="0" indent="0">
              <a:buNone/>
            </a:pPr>
            <a:r>
              <a:rPr lang="hu-HU" sz="1100" b="0" dirty="0">
                <a:solidFill>
                  <a:srgbClr val="000000"/>
                </a:solidFill>
                <a:latin typeface="Consolas"/>
              </a:rPr>
              <a:t>	</a:t>
            </a:r>
            <a:r>
              <a:rPr lang="hu-HU" sz="1100" b="0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hu-HU" sz="1100" b="0" i="1" dirty="0" err="1">
                <a:solidFill>
                  <a:srgbClr val="0000C0"/>
                </a:solidFill>
                <a:latin typeface="Consolas"/>
              </a:rPr>
              <a:t>out</a:t>
            </a:r>
            <a:r>
              <a:rPr lang="hu-HU" sz="1100" b="0" i="1" dirty="0" err="1">
                <a:solidFill>
                  <a:srgbClr val="000000"/>
                </a:solidFill>
                <a:latin typeface="Consolas"/>
              </a:rPr>
              <a:t>.println</a:t>
            </a:r>
            <a:r>
              <a:rPr lang="hu-HU" sz="1100" b="0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100" b="0" i="1" dirty="0">
                <a:solidFill>
                  <a:srgbClr val="6A3E3E"/>
                </a:solidFill>
                <a:latin typeface="Consolas"/>
              </a:rPr>
              <a:t>tel</a:t>
            </a:r>
            <a:r>
              <a:rPr lang="hu-HU" sz="1100" b="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>
              <a:buNone/>
            </a:pPr>
            <a:r>
              <a:rPr lang="hu-HU" sz="1100" b="0" dirty="0">
                <a:solidFill>
                  <a:srgbClr val="000000"/>
                </a:solidFill>
                <a:latin typeface="Consolas"/>
              </a:rPr>
              <a:t>	&gt; {</a:t>
            </a:r>
            <a:r>
              <a:rPr lang="hu-HU" sz="1100" b="0" dirty="0" err="1">
                <a:solidFill>
                  <a:srgbClr val="000000"/>
                </a:solidFill>
                <a:latin typeface="Consolas"/>
              </a:rPr>
              <a:t>guido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=4127, </a:t>
            </a:r>
            <a:r>
              <a:rPr lang="hu-HU" sz="1100" b="0" dirty="0" err="1">
                <a:solidFill>
                  <a:srgbClr val="000000"/>
                </a:solidFill>
                <a:latin typeface="Consolas"/>
              </a:rPr>
              <a:t>sape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=4139, </a:t>
            </a:r>
            <a:r>
              <a:rPr lang="hu-HU" sz="1100" b="0" dirty="0" err="1">
                <a:solidFill>
                  <a:srgbClr val="000000"/>
                </a:solidFill>
                <a:latin typeface="Consolas"/>
              </a:rPr>
              <a:t>jack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=4098}	</a:t>
            </a:r>
          </a:p>
          <a:p>
            <a:pPr marL="0" indent="0">
              <a:buNone/>
            </a:pPr>
            <a:r>
              <a:rPr lang="hu-HU" sz="1100" b="0" dirty="0">
                <a:solidFill>
                  <a:srgbClr val="000000"/>
                </a:solidFill>
                <a:latin typeface="Consolas"/>
              </a:rPr>
              <a:t>	</a:t>
            </a:r>
            <a:r>
              <a:rPr lang="hu-HU" sz="1100" b="0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hu-HU" sz="1100" b="0" i="1" dirty="0" err="1">
                <a:solidFill>
                  <a:srgbClr val="0000C0"/>
                </a:solidFill>
                <a:latin typeface="Consolas"/>
              </a:rPr>
              <a:t>out</a:t>
            </a:r>
            <a:r>
              <a:rPr lang="hu-HU" sz="1100" b="0" i="1" dirty="0" err="1">
                <a:solidFill>
                  <a:srgbClr val="000000"/>
                </a:solidFill>
                <a:latin typeface="Consolas"/>
              </a:rPr>
              <a:t>.println</a:t>
            </a:r>
            <a:r>
              <a:rPr lang="hu-HU" sz="1100" b="0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100" b="0" i="1" dirty="0" err="1">
                <a:solidFill>
                  <a:srgbClr val="6A3E3E"/>
                </a:solidFill>
                <a:latin typeface="Consolas"/>
              </a:rPr>
              <a:t>tel</a:t>
            </a:r>
            <a:r>
              <a:rPr lang="hu-HU" sz="1100" b="0" i="1" dirty="0" err="1">
                <a:solidFill>
                  <a:srgbClr val="000000"/>
                </a:solidFill>
                <a:latin typeface="Consolas"/>
              </a:rPr>
              <a:t>.get</a:t>
            </a:r>
            <a:r>
              <a:rPr lang="hu-HU" sz="1100" b="0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100" b="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100" b="0" i="1" dirty="0" err="1">
                <a:solidFill>
                  <a:srgbClr val="2A00FF"/>
                </a:solidFill>
                <a:latin typeface="Consolas"/>
              </a:rPr>
              <a:t>jack</a:t>
            </a:r>
            <a:r>
              <a:rPr lang="hu-HU" sz="1100" b="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100" b="0" i="1" dirty="0">
                <a:solidFill>
                  <a:srgbClr val="000000"/>
                </a:solidFill>
                <a:latin typeface="Consolas"/>
              </a:rPr>
              <a:t>));</a:t>
            </a:r>
          </a:p>
          <a:p>
            <a:pPr marL="0" indent="0">
              <a:buNone/>
            </a:pPr>
            <a:r>
              <a:rPr lang="hu-HU" sz="1100" b="0" i="1" dirty="0">
                <a:solidFill>
                  <a:srgbClr val="000000"/>
                </a:solidFill>
                <a:latin typeface="Consolas"/>
              </a:rPr>
              <a:t>	&gt; 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4098</a:t>
            </a:r>
            <a:endParaRPr lang="hu-HU" sz="1100" b="0" i="1" dirty="0">
              <a:solidFill>
                <a:srgbClr val="000000"/>
              </a:solidFill>
              <a:latin typeface="Consolas"/>
            </a:endParaRPr>
          </a:p>
          <a:p>
            <a:pPr marL="0" indent="0">
              <a:buNone/>
            </a:pPr>
            <a:r>
              <a:rPr lang="hu-HU" sz="1100" b="0" dirty="0">
                <a:solidFill>
                  <a:srgbClr val="6A3E3E"/>
                </a:solidFill>
                <a:latin typeface="Consolas"/>
              </a:rPr>
              <a:t>	</a:t>
            </a:r>
            <a:r>
              <a:rPr lang="hu-HU" sz="1100" b="0" dirty="0" err="1">
                <a:solidFill>
                  <a:srgbClr val="6A3E3E"/>
                </a:solidFill>
                <a:latin typeface="Consolas"/>
              </a:rPr>
              <a:t>tel</a:t>
            </a:r>
            <a:r>
              <a:rPr lang="hu-HU" sz="1100" b="0" dirty="0" err="1">
                <a:solidFill>
                  <a:srgbClr val="000000"/>
                </a:solidFill>
                <a:latin typeface="Consolas"/>
              </a:rPr>
              <a:t>.remove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100" b="0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100" b="0" dirty="0" err="1">
                <a:solidFill>
                  <a:srgbClr val="2A00FF"/>
                </a:solidFill>
                <a:latin typeface="Consolas"/>
              </a:rPr>
              <a:t>sape</a:t>
            </a:r>
            <a:r>
              <a:rPr lang="hu-HU" sz="1100" b="0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>
              <a:buNone/>
            </a:pPr>
            <a:r>
              <a:rPr lang="hu-HU" sz="1100" b="0" dirty="0">
                <a:solidFill>
                  <a:srgbClr val="6A3E3E"/>
                </a:solidFill>
                <a:latin typeface="Consolas"/>
              </a:rPr>
              <a:t>	</a:t>
            </a:r>
            <a:r>
              <a:rPr lang="hu-HU" sz="1100" b="0" dirty="0" err="1">
                <a:solidFill>
                  <a:srgbClr val="6A3E3E"/>
                </a:solidFill>
                <a:latin typeface="Consolas"/>
              </a:rPr>
              <a:t>tel</a:t>
            </a:r>
            <a:r>
              <a:rPr lang="hu-HU" sz="1100" b="0" dirty="0" err="1">
                <a:solidFill>
                  <a:srgbClr val="000000"/>
                </a:solidFill>
                <a:latin typeface="Consolas"/>
              </a:rPr>
              <a:t>.put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100" b="0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100" b="0" dirty="0" err="1">
                <a:solidFill>
                  <a:srgbClr val="2A00FF"/>
                </a:solidFill>
                <a:latin typeface="Consolas"/>
              </a:rPr>
              <a:t>irv</a:t>
            </a:r>
            <a:r>
              <a:rPr lang="hu-HU" sz="1100" b="0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, 4127);</a:t>
            </a:r>
          </a:p>
          <a:p>
            <a:pPr marL="0" indent="0">
              <a:buNone/>
            </a:pPr>
            <a:r>
              <a:rPr lang="hu-HU" sz="1100" b="0" dirty="0">
                <a:solidFill>
                  <a:srgbClr val="000000"/>
                </a:solidFill>
                <a:latin typeface="Consolas"/>
              </a:rPr>
              <a:t>	</a:t>
            </a:r>
            <a:r>
              <a:rPr lang="hu-HU" sz="1100" b="0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hu-HU" sz="1100" b="0" i="1" dirty="0" err="1">
                <a:solidFill>
                  <a:srgbClr val="0000C0"/>
                </a:solidFill>
                <a:latin typeface="Consolas"/>
              </a:rPr>
              <a:t>out</a:t>
            </a:r>
            <a:r>
              <a:rPr lang="hu-HU" sz="1100" b="0" i="1" dirty="0" err="1">
                <a:solidFill>
                  <a:srgbClr val="000000"/>
                </a:solidFill>
                <a:latin typeface="Consolas"/>
              </a:rPr>
              <a:t>.println</a:t>
            </a:r>
            <a:r>
              <a:rPr lang="hu-HU" sz="1100" b="0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100" b="0" i="1" dirty="0">
                <a:solidFill>
                  <a:srgbClr val="6A3E3E"/>
                </a:solidFill>
                <a:latin typeface="Consolas"/>
              </a:rPr>
              <a:t>tel</a:t>
            </a:r>
            <a:r>
              <a:rPr lang="hu-HU" sz="1100" b="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>
              <a:buNone/>
            </a:pPr>
            <a:r>
              <a:rPr lang="hu-HU" sz="1100" b="0" dirty="0">
                <a:solidFill>
                  <a:srgbClr val="000000"/>
                </a:solidFill>
                <a:latin typeface="Consolas"/>
              </a:rPr>
              <a:t>	&gt; {</a:t>
            </a:r>
            <a:r>
              <a:rPr lang="hu-HU" sz="1100" b="0" dirty="0" err="1">
                <a:solidFill>
                  <a:srgbClr val="000000"/>
                </a:solidFill>
                <a:latin typeface="Consolas"/>
              </a:rPr>
              <a:t>guido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=4127, </a:t>
            </a:r>
            <a:r>
              <a:rPr lang="hu-HU" sz="1100" b="0" dirty="0" err="1">
                <a:solidFill>
                  <a:srgbClr val="000000"/>
                </a:solidFill>
                <a:latin typeface="Consolas"/>
              </a:rPr>
              <a:t>irv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hu-HU" sz="1100" b="0" dirty="0" err="1">
                <a:solidFill>
                  <a:srgbClr val="000000"/>
                </a:solidFill>
                <a:latin typeface="Consolas"/>
              </a:rPr>
              <a:t>4127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hu-HU" sz="1100" b="0" dirty="0" err="1">
                <a:solidFill>
                  <a:srgbClr val="000000"/>
                </a:solidFill>
                <a:latin typeface="Consolas"/>
              </a:rPr>
              <a:t>jack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=4098}</a:t>
            </a:r>
            <a:endParaRPr lang="hu-HU" sz="1100" b="0" i="1" dirty="0">
              <a:solidFill>
                <a:srgbClr val="000000"/>
              </a:solidFill>
              <a:latin typeface="Consolas"/>
            </a:endParaRPr>
          </a:p>
          <a:p>
            <a:pPr marL="0" indent="0">
              <a:buNone/>
            </a:pPr>
            <a:r>
              <a:rPr lang="hu-HU" sz="1100" b="0" dirty="0">
                <a:solidFill>
                  <a:srgbClr val="000000"/>
                </a:solidFill>
                <a:latin typeface="Consolas"/>
              </a:rPr>
              <a:t>	</a:t>
            </a:r>
            <a:r>
              <a:rPr lang="hu-HU" sz="1100" b="0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hu-HU" sz="1100" b="0" i="1" dirty="0" err="1">
                <a:solidFill>
                  <a:srgbClr val="0000C0"/>
                </a:solidFill>
                <a:latin typeface="Consolas"/>
              </a:rPr>
              <a:t>out</a:t>
            </a:r>
            <a:r>
              <a:rPr lang="hu-HU" sz="1100" b="0" i="1" dirty="0" err="1">
                <a:solidFill>
                  <a:srgbClr val="000000"/>
                </a:solidFill>
                <a:latin typeface="Consolas"/>
              </a:rPr>
              <a:t>.println</a:t>
            </a:r>
            <a:r>
              <a:rPr lang="hu-HU" sz="1100" b="0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100" b="0" i="1" dirty="0" err="1">
                <a:solidFill>
                  <a:srgbClr val="6A3E3E"/>
                </a:solidFill>
                <a:latin typeface="Consolas"/>
              </a:rPr>
              <a:t>tel</a:t>
            </a:r>
            <a:r>
              <a:rPr lang="hu-HU" sz="1100" b="0" i="1" dirty="0" err="1">
                <a:solidFill>
                  <a:srgbClr val="000000"/>
                </a:solidFill>
                <a:latin typeface="Consolas"/>
              </a:rPr>
              <a:t>.keySet</a:t>
            </a:r>
            <a:r>
              <a:rPr lang="hu-HU" sz="1100" b="0" i="1" dirty="0">
                <a:solidFill>
                  <a:srgbClr val="000000"/>
                </a:solidFill>
                <a:latin typeface="Consolas"/>
              </a:rPr>
              <a:t>());</a:t>
            </a:r>
          </a:p>
          <a:p>
            <a:pPr marL="0" indent="0">
              <a:buNone/>
            </a:pPr>
            <a:r>
              <a:rPr lang="hu-HU" sz="1100" b="0" dirty="0"/>
              <a:t>	&gt; [</a:t>
            </a:r>
            <a:r>
              <a:rPr lang="hu-HU" sz="1100" b="0" dirty="0" err="1"/>
              <a:t>guido</a:t>
            </a:r>
            <a:r>
              <a:rPr lang="hu-HU" sz="1100" b="0" dirty="0"/>
              <a:t>, </a:t>
            </a:r>
            <a:r>
              <a:rPr lang="hu-HU" sz="1100" b="0" dirty="0" err="1"/>
              <a:t>irv</a:t>
            </a:r>
            <a:r>
              <a:rPr lang="hu-HU" sz="1100" b="0" dirty="0"/>
              <a:t>, </a:t>
            </a:r>
            <a:r>
              <a:rPr lang="hu-HU" sz="1100" b="0" dirty="0" err="1"/>
              <a:t>jack</a:t>
            </a:r>
            <a:r>
              <a:rPr lang="hu-HU" sz="1100" b="0" dirty="0"/>
              <a:t>]</a:t>
            </a:r>
            <a:endParaRPr lang="hu-HU" sz="1100" b="0" i="1" dirty="0">
              <a:solidFill>
                <a:srgbClr val="000000"/>
              </a:solidFill>
              <a:latin typeface="Consolas"/>
            </a:endParaRPr>
          </a:p>
          <a:p>
            <a:pPr marL="0" indent="0">
              <a:buNone/>
            </a:pPr>
            <a:r>
              <a:rPr lang="hu-HU" sz="1100" b="0" dirty="0">
                <a:solidFill>
                  <a:srgbClr val="000000"/>
                </a:solidFill>
                <a:latin typeface="Consolas"/>
              </a:rPr>
              <a:t>	</a:t>
            </a:r>
            <a:r>
              <a:rPr lang="hu-HU" sz="1100" b="0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hu-HU" sz="1100" b="0" i="1" dirty="0" err="1">
                <a:solidFill>
                  <a:srgbClr val="0000C0"/>
                </a:solidFill>
                <a:latin typeface="Consolas"/>
              </a:rPr>
              <a:t>out</a:t>
            </a:r>
            <a:r>
              <a:rPr lang="hu-HU" sz="1100" b="0" i="1" dirty="0" err="1">
                <a:solidFill>
                  <a:srgbClr val="000000"/>
                </a:solidFill>
                <a:latin typeface="Consolas"/>
              </a:rPr>
              <a:t>.println</a:t>
            </a:r>
            <a:r>
              <a:rPr lang="hu-HU" sz="1100" b="0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100" b="0" i="1" dirty="0" err="1">
                <a:solidFill>
                  <a:srgbClr val="6A3E3E"/>
                </a:solidFill>
                <a:latin typeface="Consolas"/>
              </a:rPr>
              <a:t>tel</a:t>
            </a:r>
            <a:r>
              <a:rPr lang="hu-HU" sz="1100" b="0" i="1" dirty="0" err="1">
                <a:solidFill>
                  <a:srgbClr val="000000"/>
                </a:solidFill>
                <a:latin typeface="Consolas"/>
              </a:rPr>
              <a:t>.containsKey</a:t>
            </a:r>
            <a:r>
              <a:rPr lang="hu-HU" sz="1100" b="0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100" b="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100" b="0" i="1" dirty="0" err="1">
                <a:solidFill>
                  <a:srgbClr val="2A00FF"/>
                </a:solidFill>
                <a:latin typeface="Consolas"/>
              </a:rPr>
              <a:t>guido</a:t>
            </a:r>
            <a:r>
              <a:rPr lang="hu-HU" sz="1100" b="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100" b="0" i="1" dirty="0">
                <a:solidFill>
                  <a:srgbClr val="000000"/>
                </a:solidFill>
                <a:latin typeface="Consolas"/>
              </a:rPr>
              <a:t>));</a:t>
            </a:r>
          </a:p>
          <a:p>
            <a:pPr marL="0" indent="0">
              <a:buNone/>
            </a:pPr>
            <a:r>
              <a:rPr lang="hu-HU" sz="1100" b="0" dirty="0">
                <a:solidFill>
                  <a:srgbClr val="000000"/>
                </a:solidFill>
                <a:latin typeface="Consolas"/>
              </a:rPr>
              <a:t>	&gt; </a:t>
            </a:r>
            <a:r>
              <a:rPr lang="hu-HU" sz="1100" b="0" dirty="0" err="1">
                <a:solidFill>
                  <a:srgbClr val="000000"/>
                </a:solidFill>
                <a:latin typeface="Consolas"/>
              </a:rPr>
              <a:t>true</a:t>
            </a:r>
            <a:endParaRPr lang="hu-HU" sz="1100" b="0" i="1" dirty="0">
              <a:solidFill>
                <a:srgbClr val="000000"/>
              </a:solidFill>
              <a:latin typeface="Consolas"/>
            </a:endParaRPr>
          </a:p>
          <a:p>
            <a:pPr marL="0" indent="0">
              <a:buNone/>
            </a:pPr>
            <a:endParaRPr lang="en-US" sz="1100" b="0" dirty="0">
              <a:solidFill>
                <a:srgbClr val="7F0055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264348008"/>
      </p:ext>
    </p:extLst>
  </p:cSld>
  <p:clrMapOvr>
    <a:masterClrMapping/>
  </p:clrMapOvr>
</p:sld>
</file>

<file path=ppt/theme/theme1.xml><?xml version="1.0" encoding="utf-8"?>
<a:theme xmlns:a="http://schemas.openxmlformats.org/drawingml/2006/main" name="2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465</Words>
  <Application>Microsoft Macintosh PowerPoint</Application>
  <PresentationFormat>On-screen Show (4:3)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Consolas</vt:lpstr>
      <vt:lpstr>2_Alapértelmezett terv</vt:lpstr>
      <vt:lpstr>PowerPoint Presentation</vt:lpstr>
      <vt:lpstr>Halmaz</vt:lpstr>
      <vt:lpstr>Halmaz Javában</vt:lpstr>
      <vt:lpstr>Java TreeSet</vt:lpstr>
      <vt:lpstr>Szótárban keresési feladat</vt:lpstr>
      <vt:lpstr>Szótárban KERES() feladat</vt:lpstr>
      <vt:lpstr>Szótár (dictionary) = = asszociatív tömb = map </vt:lpstr>
      <vt:lpstr>Példák szótár használatára</vt:lpstr>
      <vt:lpstr>PowerPoint Presentation</vt:lpstr>
      <vt:lpstr>Absztrakt Adatszerkezet választó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Richárd Farkas</dc:creator>
  <cp:lastModifiedBy>Richárd Farkas</cp:lastModifiedBy>
  <cp:revision>29</cp:revision>
  <dcterms:created xsi:type="dcterms:W3CDTF">2020-09-28T09:38:30Z</dcterms:created>
  <dcterms:modified xsi:type="dcterms:W3CDTF">2020-10-23T13:22:08Z</dcterms:modified>
</cp:coreProperties>
</file>