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554" r:id="rId3"/>
    <p:sldId id="559" r:id="rId4"/>
    <p:sldId id="560" r:id="rId5"/>
    <p:sldId id="561" r:id="rId6"/>
    <p:sldId id="582" r:id="rId7"/>
    <p:sldId id="562" r:id="rId8"/>
  </p:sldIdLst>
  <p:sldSz cx="9144000" cy="6858000" type="screen4x3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395"/>
    <p:restoredTop sz="94694"/>
  </p:normalViewPr>
  <p:slideViewPr>
    <p:cSldViewPr snapToGrid="0" snapToObjects="1">
      <p:cViewPr varScale="1">
        <p:scale>
          <a:sx n="108" d="100"/>
          <a:sy n="108" d="100"/>
        </p:scale>
        <p:origin x="9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944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893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4" y="274638"/>
            <a:ext cx="1855787" cy="567531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9" y="274638"/>
            <a:ext cx="5419725" cy="567531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26203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537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9302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8857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63696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600200"/>
            <a:ext cx="36385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325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89999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26332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1828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6205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5177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600200"/>
            <a:ext cx="7427912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698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hu-HU" sz="3200" b="1" spc="-1" dirty="0">
                <a:solidFill>
                  <a:srgbClr val="333333"/>
                </a:solidFill>
                <a:latin typeface="Arial"/>
              </a:rPr>
              <a:t>Hasító táblák</a:t>
            </a:r>
            <a:endParaRPr lang="hu-HU" sz="3200" spc="-1" dirty="0">
              <a:solidFill>
                <a:srgbClr val="333333"/>
              </a:solidFill>
              <a:latin typeface="Arial"/>
            </a:endParaRP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90AF40D6-E4AF-0848-8CFF-55BE282287B9}"/>
              </a:ext>
            </a:extLst>
          </p:cNvPr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2020. október</a:t>
            </a:r>
          </a:p>
          <a:p>
            <a:pPr algn="ctr"/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8. hét – 2. videó</a:t>
            </a: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S08E02 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472992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Hasító</a:t>
            </a:r>
            <a:r>
              <a:rPr lang="en-US" dirty="0"/>
              <a:t> </a:t>
            </a:r>
            <a:r>
              <a:rPr lang="en-US" dirty="0" err="1"/>
              <a:t>táblák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err="1"/>
              <a:t>Halmazok</a:t>
            </a:r>
            <a:r>
              <a:rPr lang="en-US" b="0" dirty="0"/>
              <a:t> </a:t>
            </a:r>
            <a:r>
              <a:rPr lang="en-US" b="0" dirty="0" err="1"/>
              <a:t>és</a:t>
            </a:r>
            <a:r>
              <a:rPr lang="en-US" b="0" dirty="0"/>
              <a:t> </a:t>
            </a:r>
            <a:r>
              <a:rPr lang="en-US" b="0" dirty="0" err="1"/>
              <a:t>szótárak</a:t>
            </a:r>
            <a:r>
              <a:rPr lang="hu-HU" b="0" dirty="0"/>
              <a:t> hatékony megvalósítása</a:t>
            </a:r>
            <a:endParaRPr lang="en-US" b="0" dirty="0"/>
          </a:p>
          <a:p>
            <a:r>
              <a:rPr lang="en-US" b="0" dirty="0"/>
              <a:t>KERES(), BESZUR(), TOROL() </a:t>
            </a:r>
            <a:r>
              <a:rPr lang="en-US" b="0" dirty="0" err="1"/>
              <a:t>legyen</a:t>
            </a:r>
            <a:r>
              <a:rPr lang="en-US" b="0" dirty="0"/>
              <a:t> </a:t>
            </a:r>
            <a:r>
              <a:rPr lang="en-US" b="0" dirty="0" err="1"/>
              <a:t>hatékony</a:t>
            </a:r>
            <a:r>
              <a:rPr lang="en-US" b="0" dirty="0"/>
              <a:t>!</a:t>
            </a:r>
          </a:p>
          <a:p>
            <a:r>
              <a:rPr lang="en-US" b="0" u="sng" dirty="0" err="1"/>
              <a:t>átlagos</a:t>
            </a:r>
            <a:r>
              <a:rPr lang="en-US" b="0" u="sng" dirty="0"/>
              <a:t> </a:t>
            </a:r>
            <a:r>
              <a:rPr lang="en-US" b="0" u="sng" dirty="0" err="1"/>
              <a:t>eset</a:t>
            </a:r>
            <a:r>
              <a:rPr lang="en-US" b="0" dirty="0" err="1"/>
              <a:t>ben</a:t>
            </a:r>
            <a:r>
              <a:rPr lang="en-US" b="0" dirty="0"/>
              <a:t> </a:t>
            </a:r>
            <a:r>
              <a:rPr lang="en-US" b="0" i="1" dirty="0"/>
              <a:t>O</a:t>
            </a:r>
            <a:r>
              <a:rPr lang="en-US" b="0" dirty="0"/>
              <a:t>(1)</a:t>
            </a:r>
            <a:endParaRPr lang="hu-HU" b="0" dirty="0"/>
          </a:p>
          <a:p>
            <a:endParaRPr lang="en-US" b="0" dirty="0"/>
          </a:p>
          <a:p>
            <a:pPr marL="0" indent="0">
              <a:buNone/>
            </a:pPr>
            <a:r>
              <a:rPr lang="hu-HU" sz="2400" b="0" dirty="0"/>
              <a:t>	</a:t>
            </a:r>
            <a:r>
              <a:rPr lang="hu-HU" sz="2400" b="0" dirty="0" err="1"/>
              <a:t>Megj</a:t>
            </a:r>
            <a:r>
              <a:rPr lang="hu-HU" sz="2400" b="0" dirty="0"/>
              <a:t>: k</a:t>
            </a:r>
            <a:r>
              <a:rPr lang="en-US" sz="2400" b="0" dirty="0" err="1"/>
              <a:t>eresőfa</a:t>
            </a:r>
            <a:r>
              <a:rPr lang="en-US" sz="2400" b="0" dirty="0"/>
              <a:t> </a:t>
            </a:r>
            <a:r>
              <a:rPr lang="en-US" sz="2400" b="0" dirty="0" err="1"/>
              <a:t>legrosszabb</a:t>
            </a:r>
            <a:r>
              <a:rPr lang="en-US" sz="2400" b="0" dirty="0"/>
              <a:t> </a:t>
            </a:r>
            <a:r>
              <a:rPr lang="en-US" sz="2400" b="0" dirty="0" err="1"/>
              <a:t>esetben</a:t>
            </a:r>
            <a:r>
              <a:rPr lang="en-US" sz="2400" b="0" dirty="0"/>
              <a:t> </a:t>
            </a:r>
            <a:r>
              <a:rPr lang="en-US" sz="2400" b="0" i="1" dirty="0"/>
              <a:t>O</a:t>
            </a:r>
            <a:r>
              <a:rPr lang="en-US" sz="2400" b="0" dirty="0"/>
              <a:t>(</a:t>
            </a:r>
            <a:r>
              <a:rPr lang="en-US" sz="2400" b="0" dirty="0" err="1"/>
              <a:t>log</a:t>
            </a:r>
            <a:r>
              <a:rPr lang="en-US" sz="2400" b="0" i="1" dirty="0" err="1"/>
              <a:t>n</a:t>
            </a:r>
            <a:r>
              <a:rPr lang="en-US" sz="2400" b="0" dirty="0"/>
              <a:t>) </a:t>
            </a:r>
            <a:r>
              <a:rPr lang="hu-HU" sz="2400" b="0" dirty="0"/>
              <a:t>	de(!)</a:t>
            </a:r>
            <a:r>
              <a:rPr lang="en-US" sz="2400" b="0" dirty="0"/>
              <a:t> </a:t>
            </a:r>
            <a:r>
              <a:rPr lang="en-US" sz="2400" b="0" dirty="0" err="1"/>
              <a:t>egyéb</a:t>
            </a:r>
            <a:r>
              <a:rPr lang="en-US" sz="2400" b="0" dirty="0"/>
              <a:t> </a:t>
            </a:r>
            <a:r>
              <a:rPr lang="en-US" sz="2400" b="0" dirty="0" err="1"/>
              <a:t>művelete</a:t>
            </a:r>
            <a:r>
              <a:rPr lang="en-HU" sz="2400" b="0" dirty="0"/>
              <a:t>ket biztosít: </a:t>
            </a:r>
            <a:r>
              <a:rPr lang="hu-HU" sz="2400" b="0" dirty="0"/>
              <a:t>	</a:t>
            </a:r>
            <a:r>
              <a:rPr lang="en-US" sz="1800" b="0" dirty="0"/>
              <a:t>(KÖVETKEZŐ/ELÖZŐ, MIN/MAX)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411540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Közvetlen</a:t>
            </a:r>
            <a:r>
              <a:rPr lang="en-US" dirty="0"/>
              <a:t> </a:t>
            </a:r>
            <a:r>
              <a:rPr lang="en-US" dirty="0" err="1"/>
              <a:t>címzésű</a:t>
            </a:r>
            <a:r>
              <a:rPr lang="en-US" dirty="0"/>
              <a:t> </a:t>
            </a:r>
            <a:r>
              <a:rPr lang="en-US" dirty="0" err="1"/>
              <a:t>táblázat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96752"/>
            <a:ext cx="8907214" cy="4908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577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888" y="61992"/>
            <a:ext cx="7427912" cy="1143000"/>
          </a:xfrm>
        </p:spPr>
        <p:txBody>
          <a:bodyPr/>
          <a:lstStyle/>
          <a:p>
            <a:r>
              <a:rPr lang="en-US" dirty="0" err="1"/>
              <a:t>Közvetlen</a:t>
            </a:r>
            <a:r>
              <a:rPr lang="en-US" dirty="0"/>
              <a:t> </a:t>
            </a:r>
            <a:r>
              <a:rPr lang="en-US" dirty="0" err="1"/>
              <a:t>címzésű</a:t>
            </a:r>
            <a:r>
              <a:rPr lang="en-US" dirty="0"/>
              <a:t> </a:t>
            </a:r>
            <a:r>
              <a:rPr lang="en-US" dirty="0" err="1"/>
              <a:t>táblázat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8888" y="1186481"/>
            <a:ext cx="7427912" cy="4349750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err="1"/>
              <a:t>Közvetlen</a:t>
            </a:r>
            <a:r>
              <a:rPr lang="en-US" b="0" dirty="0"/>
              <a:t> </a:t>
            </a:r>
            <a:r>
              <a:rPr lang="en-US" b="0" dirty="0" err="1"/>
              <a:t>címzésű</a:t>
            </a:r>
            <a:r>
              <a:rPr lang="en-US" b="0" dirty="0"/>
              <a:t> </a:t>
            </a:r>
            <a:r>
              <a:rPr lang="en-US" b="0" dirty="0" err="1"/>
              <a:t>táblázat</a:t>
            </a:r>
            <a:r>
              <a:rPr lang="en-US" b="0" dirty="0"/>
              <a:t>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	</a:t>
            </a:r>
            <a:r>
              <a:rPr lang="en-US" sz="2400" b="0" dirty="0"/>
              <a:t>KERES </a:t>
            </a:r>
            <a:r>
              <a:rPr lang="en-US" sz="2400" b="0" i="1" dirty="0"/>
              <a:t>O</a:t>
            </a:r>
            <a:r>
              <a:rPr lang="en-US" sz="2400" b="0" dirty="0"/>
              <a:t>(1), BESZUR/TOROL </a:t>
            </a:r>
            <a:r>
              <a:rPr lang="en-US" sz="2400" b="0" i="1" dirty="0"/>
              <a:t>O</a:t>
            </a:r>
            <a:r>
              <a:rPr lang="en-US" sz="2400" b="0" dirty="0"/>
              <a:t>(1)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	</a:t>
            </a:r>
            <a:r>
              <a:rPr lang="hu-HU" sz="2400" b="0" dirty="0"/>
              <a:t>tár</a:t>
            </a:r>
            <a:r>
              <a:rPr lang="en-US" sz="2400" b="0" dirty="0"/>
              <a:t>: </a:t>
            </a:r>
            <a:r>
              <a:rPr lang="en-US" sz="2400" b="0" i="1" dirty="0"/>
              <a:t>O</a:t>
            </a:r>
            <a:r>
              <a:rPr lang="en-US" sz="2400" b="0" dirty="0"/>
              <a:t>(|</a:t>
            </a:r>
            <a:r>
              <a:rPr lang="en-US" sz="2400" b="0" dirty="0" err="1"/>
              <a:t>univerzum</a:t>
            </a:r>
            <a:r>
              <a:rPr lang="en-US" sz="2400" b="0" dirty="0"/>
              <a:t>|)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err="1"/>
              <a:t>Rendezett</a:t>
            </a:r>
            <a:r>
              <a:rPr lang="en-US" b="0" dirty="0"/>
              <a:t> </a:t>
            </a:r>
            <a:r>
              <a:rPr lang="en-US" b="0" dirty="0" err="1"/>
              <a:t>tömb</a:t>
            </a:r>
            <a:r>
              <a:rPr lang="en-US" b="0" dirty="0"/>
              <a:t> </a:t>
            </a:r>
            <a:r>
              <a:rPr lang="en-US" sz="2000" b="0" dirty="0"/>
              <a:t>(</a:t>
            </a:r>
            <a:r>
              <a:rPr lang="hu-HU" sz="2000" b="0" dirty="0"/>
              <a:t>k</a:t>
            </a:r>
            <a:r>
              <a:rPr lang="en-US" sz="2000" b="0" dirty="0" err="1"/>
              <a:t>özvetlen</a:t>
            </a:r>
            <a:r>
              <a:rPr lang="en-US" sz="2000" b="0" dirty="0"/>
              <a:t> </a:t>
            </a:r>
            <a:r>
              <a:rPr lang="en-US" sz="2000" b="0" dirty="0" err="1"/>
              <a:t>elérésű</a:t>
            </a:r>
            <a:r>
              <a:rPr lang="en-US" sz="2000" b="0" dirty="0"/>
              <a:t> </a:t>
            </a:r>
            <a:r>
              <a:rPr lang="en-US" sz="2000" b="0" dirty="0" err="1"/>
              <a:t>memóri</a:t>
            </a:r>
            <a:r>
              <a:rPr lang="hu-HU" sz="2000" b="0" dirty="0" err="1"/>
              <a:t>ával</a:t>
            </a:r>
            <a:r>
              <a:rPr lang="en-US" sz="2000" b="0" dirty="0"/>
              <a:t>)</a:t>
            </a:r>
            <a:r>
              <a:rPr lang="en-US" b="0" dirty="0"/>
              <a:t>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b="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  <a:p>
            <a:pPr marL="400050" lvl="1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2400" b="0" dirty="0"/>
              <a:t>	KERES </a:t>
            </a:r>
            <a:r>
              <a:rPr lang="en-US" sz="2400" b="0" i="1" dirty="0"/>
              <a:t>O</a:t>
            </a:r>
            <a:r>
              <a:rPr lang="en-US" sz="2400" b="0" dirty="0"/>
              <a:t>(</a:t>
            </a:r>
            <a:r>
              <a:rPr lang="en-US" sz="2400" b="0" dirty="0" err="1"/>
              <a:t>log</a:t>
            </a:r>
            <a:r>
              <a:rPr lang="en-US" sz="2400" b="0" i="1" dirty="0" err="1"/>
              <a:t>n</a:t>
            </a:r>
            <a:r>
              <a:rPr lang="en-US" sz="2400" b="0" dirty="0"/>
              <a:t>), BESZUR/TOROL </a:t>
            </a:r>
            <a:r>
              <a:rPr lang="en-US" sz="2400" b="0" i="1" dirty="0"/>
              <a:t>O</a:t>
            </a:r>
            <a:r>
              <a:rPr lang="en-US" sz="2400" b="0" dirty="0"/>
              <a:t>(</a:t>
            </a:r>
            <a:r>
              <a:rPr lang="en-US" sz="2400" b="0" i="1" dirty="0"/>
              <a:t>n</a:t>
            </a:r>
            <a:r>
              <a:rPr lang="en-US" sz="2400" b="0" dirty="0"/>
              <a:t>)</a:t>
            </a:r>
          </a:p>
          <a:p>
            <a:pPr marL="400050" lvl="1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2400" b="0" dirty="0"/>
              <a:t>	</a:t>
            </a:r>
            <a:r>
              <a:rPr lang="hu-HU" sz="2400" b="0" dirty="0"/>
              <a:t>tár</a:t>
            </a:r>
            <a:r>
              <a:rPr lang="en-US" sz="2400" b="0" dirty="0"/>
              <a:t>: </a:t>
            </a:r>
            <a:r>
              <a:rPr lang="en-US" sz="2400" b="0" i="1" dirty="0"/>
              <a:t>O</a:t>
            </a:r>
            <a:r>
              <a:rPr lang="en-US" sz="2400" b="0" dirty="0"/>
              <a:t>(</a:t>
            </a:r>
            <a:r>
              <a:rPr lang="en-US" sz="2400" b="0" i="1" dirty="0"/>
              <a:t>n</a:t>
            </a:r>
            <a:r>
              <a:rPr lang="en-US" sz="2400" b="0" dirty="0"/>
              <a:t>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35696" y="1844824"/>
          <a:ext cx="6096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835696" y="4725144"/>
          <a:ext cx="6096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8455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Hasító</a:t>
            </a:r>
            <a:r>
              <a:rPr lang="en-US" dirty="0"/>
              <a:t> (hash) </a:t>
            </a:r>
            <a:r>
              <a:rPr lang="en-US" dirty="0" err="1"/>
              <a:t>táblázatok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 err="1"/>
              <a:t>Általában</a:t>
            </a:r>
            <a:r>
              <a:rPr lang="en-US" b="0" dirty="0"/>
              <a:t> a </a:t>
            </a:r>
            <a:r>
              <a:rPr lang="en-US" b="0" dirty="0" err="1"/>
              <a:t>szótárban</a:t>
            </a:r>
            <a:r>
              <a:rPr lang="en-US" b="0" dirty="0"/>
              <a:t> </a:t>
            </a:r>
            <a:r>
              <a:rPr lang="en-US" b="0" dirty="0" err="1"/>
              <a:t>tárolt</a:t>
            </a:r>
            <a:r>
              <a:rPr lang="en-US" b="0" dirty="0"/>
              <a:t> </a:t>
            </a:r>
            <a:r>
              <a:rPr lang="en-US" b="0" dirty="0" err="1"/>
              <a:t>kulcsok</a:t>
            </a:r>
            <a:r>
              <a:rPr lang="en-US" b="0" i="1" dirty="0"/>
              <a:t> </a:t>
            </a:r>
            <a:r>
              <a:rPr lang="en-US" b="0" dirty="0" err="1"/>
              <a:t>halmaza</a:t>
            </a:r>
            <a:r>
              <a:rPr lang="en-US" b="0" dirty="0"/>
              <a:t> (</a:t>
            </a:r>
            <a:r>
              <a:rPr lang="en-US" b="0" i="1" dirty="0"/>
              <a:t>n</a:t>
            </a:r>
            <a:r>
              <a:rPr lang="en-US" b="0" dirty="0"/>
              <a:t>) </a:t>
            </a:r>
            <a:r>
              <a:rPr lang="en-US" b="0" dirty="0" err="1"/>
              <a:t>sokkal</a:t>
            </a:r>
            <a:r>
              <a:rPr lang="en-US" b="0" dirty="0"/>
              <a:t> </a:t>
            </a:r>
            <a:r>
              <a:rPr lang="en-US" b="0" dirty="0" err="1"/>
              <a:t>kisebb</a:t>
            </a:r>
            <a:r>
              <a:rPr lang="en-US" b="0" dirty="0"/>
              <a:t> a </a:t>
            </a:r>
            <a:r>
              <a:rPr lang="en-US" b="0" dirty="0" err="1"/>
              <a:t>lehetséges</a:t>
            </a:r>
            <a:r>
              <a:rPr lang="en-US" b="0" dirty="0"/>
              <a:t> </a:t>
            </a:r>
            <a:r>
              <a:rPr lang="en-US" b="0" dirty="0" err="1"/>
              <a:t>kulcsok</a:t>
            </a:r>
            <a:r>
              <a:rPr lang="en-US" b="0" dirty="0"/>
              <a:t> </a:t>
            </a:r>
            <a:r>
              <a:rPr lang="en-US" b="0" dirty="0" err="1"/>
              <a:t>univerzumánál</a:t>
            </a:r>
            <a:r>
              <a:rPr lang="is-IS" b="0" dirty="0"/>
              <a:t>…</a:t>
            </a:r>
            <a:endParaRPr lang="en-US" b="0" dirty="0"/>
          </a:p>
          <a:p>
            <a:pPr marL="0" indent="0">
              <a:buNone/>
            </a:pPr>
            <a:r>
              <a:rPr lang="en-US" b="0" i="1" dirty="0"/>
              <a:t>h </a:t>
            </a:r>
            <a:r>
              <a:rPr lang="en-US" i="1" dirty="0" err="1"/>
              <a:t>hasító</a:t>
            </a:r>
            <a:r>
              <a:rPr lang="en-US" i="1" dirty="0"/>
              <a:t> </a:t>
            </a:r>
            <a:r>
              <a:rPr lang="en-US" i="1" dirty="0" err="1"/>
              <a:t>függvény</a:t>
            </a:r>
            <a:r>
              <a:rPr lang="en-US" i="1" dirty="0"/>
              <a:t> </a:t>
            </a:r>
            <a:r>
              <a:rPr lang="en-US" b="0" dirty="0"/>
              <a:t>a </a:t>
            </a:r>
            <a:r>
              <a:rPr lang="en-US" b="0" dirty="0" err="1"/>
              <a:t>kulcsok</a:t>
            </a:r>
            <a:r>
              <a:rPr lang="en-US" b="0" dirty="0"/>
              <a:t> </a:t>
            </a:r>
            <a:r>
              <a:rPr lang="en-US" b="0" i="1" dirty="0"/>
              <a:t>U </a:t>
            </a:r>
            <a:r>
              <a:rPr lang="en-US" b="0" dirty="0" err="1"/>
              <a:t>univerzumát</a:t>
            </a:r>
            <a:r>
              <a:rPr lang="en-US" b="0" dirty="0"/>
              <a:t> </a:t>
            </a:r>
            <a:r>
              <a:rPr lang="en-US" b="0" dirty="0" err="1"/>
              <a:t>képezi</a:t>
            </a:r>
            <a:r>
              <a:rPr lang="en-US" b="0" dirty="0"/>
              <a:t> le a </a:t>
            </a:r>
            <a:r>
              <a:rPr lang="en-US" b="0" i="1" dirty="0"/>
              <a:t>T </a:t>
            </a:r>
            <a:r>
              <a:rPr lang="en-US" b="0" dirty="0"/>
              <a:t>[0</a:t>
            </a:r>
            <a:r>
              <a:rPr lang="is-IS" b="0" dirty="0"/>
              <a:t>…</a:t>
            </a:r>
            <a:r>
              <a:rPr lang="en-US" b="0" i="1" dirty="0"/>
              <a:t>m </a:t>
            </a:r>
            <a:r>
              <a:rPr lang="en-US" b="0" dirty="0"/>
              <a:t>− 1] </a:t>
            </a:r>
            <a:r>
              <a:rPr lang="en-US" b="0" i="1" dirty="0" err="1"/>
              <a:t>hasító</a:t>
            </a:r>
            <a:r>
              <a:rPr lang="en-US" b="0" i="1" dirty="0"/>
              <a:t> </a:t>
            </a:r>
            <a:r>
              <a:rPr lang="en-US" b="0" i="1" dirty="0" err="1"/>
              <a:t>táblázat</a:t>
            </a:r>
            <a:r>
              <a:rPr lang="en-US" b="0" i="1" dirty="0"/>
              <a:t> </a:t>
            </a:r>
            <a:r>
              <a:rPr lang="en-US" i="1" dirty="0" err="1"/>
              <a:t>rés</a:t>
            </a:r>
            <a:r>
              <a:rPr lang="en-US" b="0" dirty="0" err="1"/>
              <a:t>eire</a:t>
            </a:r>
            <a:r>
              <a:rPr lang="en-US" b="0" dirty="0"/>
              <a:t>: </a:t>
            </a:r>
          </a:p>
          <a:p>
            <a:pPr marL="0" indent="0">
              <a:buNone/>
            </a:pPr>
            <a:r>
              <a:rPr lang="en-US" b="0" i="1" dirty="0"/>
              <a:t>	h </a:t>
            </a:r>
            <a:r>
              <a:rPr lang="en-US" b="0" dirty="0"/>
              <a:t>: </a:t>
            </a:r>
            <a:r>
              <a:rPr lang="en-US" b="0" i="1" dirty="0"/>
              <a:t>U </a:t>
            </a:r>
            <a:r>
              <a:rPr lang="en-US" b="0" dirty="0"/>
              <a:t>→ {0, 1, . . . , </a:t>
            </a:r>
            <a:r>
              <a:rPr lang="en-US" b="0" i="1" dirty="0"/>
              <a:t>m</a:t>
            </a:r>
            <a:r>
              <a:rPr lang="en-US" b="0" dirty="0"/>
              <a:t>−1}</a:t>
            </a:r>
          </a:p>
          <a:p>
            <a:pPr marL="0" indent="0">
              <a:buNone/>
            </a:pPr>
            <a:r>
              <a:rPr lang="en-US" sz="2000" b="0" dirty="0"/>
              <a:t>     (a </a:t>
            </a:r>
            <a:r>
              <a:rPr lang="en-US" sz="2000" b="0" i="1" dirty="0"/>
              <a:t>k </a:t>
            </a:r>
            <a:r>
              <a:rPr lang="en-US" sz="2000" b="0" dirty="0" err="1"/>
              <a:t>kulcsu</a:t>
            </a:r>
            <a:r>
              <a:rPr lang="en-US" sz="2000" b="0" dirty="0"/>
              <a:t>́ </a:t>
            </a:r>
            <a:r>
              <a:rPr lang="en-US" sz="2000" b="0" dirty="0" err="1"/>
              <a:t>elem</a:t>
            </a:r>
            <a:r>
              <a:rPr lang="en-US" sz="2000" b="0" dirty="0"/>
              <a:t> a </a:t>
            </a:r>
            <a:r>
              <a:rPr lang="en-US" sz="2000" b="0" i="1" dirty="0"/>
              <a:t>h</a:t>
            </a:r>
            <a:r>
              <a:rPr lang="en-US" sz="2000" b="0" dirty="0"/>
              <a:t>(</a:t>
            </a:r>
            <a:r>
              <a:rPr lang="en-US" sz="2000" b="0" i="1" dirty="0"/>
              <a:t>k</a:t>
            </a:r>
            <a:r>
              <a:rPr lang="en-US" sz="2000" b="0" dirty="0"/>
              <a:t>) </a:t>
            </a:r>
            <a:r>
              <a:rPr lang="en-US" sz="2000" b="0" dirty="0" err="1"/>
              <a:t>résre</a:t>
            </a:r>
            <a:r>
              <a:rPr lang="en-US" sz="2000" b="0" dirty="0"/>
              <a:t> </a:t>
            </a:r>
            <a:r>
              <a:rPr lang="en-US" sz="2000" b="0" i="1" dirty="0" err="1"/>
              <a:t>képződik</a:t>
            </a:r>
            <a:r>
              <a:rPr lang="en-US" sz="2000" b="0" i="1" dirty="0"/>
              <a:t> le</a:t>
            </a:r>
          </a:p>
          <a:p>
            <a:pPr marL="0" indent="0">
              <a:buNone/>
            </a:pPr>
            <a:r>
              <a:rPr lang="en-US" sz="2000" b="0" i="1" dirty="0"/>
              <a:t>      h</a:t>
            </a:r>
            <a:r>
              <a:rPr lang="en-US" sz="2000" b="0" dirty="0"/>
              <a:t>(</a:t>
            </a:r>
            <a:r>
              <a:rPr lang="en-US" sz="2000" b="0" i="1" dirty="0"/>
              <a:t>k</a:t>
            </a:r>
            <a:r>
              <a:rPr lang="en-US" sz="2000" b="0" dirty="0"/>
              <a:t>) a </a:t>
            </a:r>
            <a:r>
              <a:rPr lang="en-US" sz="2000" b="0" i="1" dirty="0"/>
              <a:t>k </a:t>
            </a:r>
            <a:r>
              <a:rPr lang="en-US" sz="2000" b="0" dirty="0" err="1"/>
              <a:t>kulcs</a:t>
            </a:r>
            <a:r>
              <a:rPr lang="en-US" sz="2000" b="0" dirty="0"/>
              <a:t> </a:t>
            </a:r>
            <a:r>
              <a:rPr lang="en-US" sz="2000" b="0" i="1" dirty="0" err="1"/>
              <a:t>hasított</a:t>
            </a:r>
            <a:r>
              <a:rPr lang="en-US" sz="2000" b="0" i="1" dirty="0"/>
              <a:t> </a:t>
            </a:r>
            <a:r>
              <a:rPr lang="en-US" sz="2000" b="0" i="1" dirty="0" err="1"/>
              <a:t>értéke</a:t>
            </a:r>
            <a:r>
              <a:rPr lang="en-US" sz="2000" b="0" i="1" dirty="0"/>
              <a:t>)</a:t>
            </a:r>
            <a:endParaRPr lang="en-US" sz="2000" b="0" dirty="0"/>
          </a:p>
          <a:p>
            <a:pPr marL="0" indent="0">
              <a:buNone/>
            </a:pPr>
            <a:br>
              <a:rPr lang="en-US" b="0" dirty="0"/>
            </a:br>
            <a:endParaRPr lang="en-US" b="0" dirty="0"/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227789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Példa hasító függvény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h(</a:t>
            </a:r>
            <a:r>
              <a:rPr lang="en-US" i="1" dirty="0"/>
              <a:t>k</a:t>
            </a:r>
            <a:r>
              <a:rPr lang="en-US" dirty="0"/>
              <a:t>) = </a:t>
            </a:r>
            <a:r>
              <a:rPr lang="en-US" i="1" dirty="0"/>
              <a:t>k</a:t>
            </a:r>
            <a:r>
              <a:rPr lang="en-US" dirty="0"/>
              <a:t> mod </a:t>
            </a:r>
            <a:r>
              <a:rPr lang="en-US" i="1" dirty="0"/>
              <a:t>m</a:t>
            </a:r>
          </a:p>
          <a:p>
            <a:pPr marL="0" indent="0">
              <a:buNone/>
            </a:pPr>
            <a:r>
              <a:rPr lang="hu-HU" sz="2800" b="0" i="1" dirty="0"/>
              <a:t>m </a:t>
            </a:r>
            <a:r>
              <a:rPr lang="hu-HU" sz="2800" b="0" dirty="0"/>
              <a:t>a hasító táblázat mérete, azaz réseinek száma</a:t>
            </a:r>
          </a:p>
          <a:p>
            <a:pPr marL="0" indent="0">
              <a:buNone/>
            </a:pPr>
            <a:endParaRPr lang="hu-HU" sz="2800" b="0" dirty="0"/>
          </a:p>
          <a:p>
            <a:pPr marL="0" indent="0">
              <a:buNone/>
            </a:pPr>
            <a:endParaRPr lang="hu-HU" sz="2800" b="0" dirty="0"/>
          </a:p>
          <a:p>
            <a:pPr marL="0" indent="0">
              <a:buNone/>
            </a:pPr>
            <a:r>
              <a:rPr lang="hu-HU" sz="2800" b="0" dirty="0"/>
              <a:t>pl. </a:t>
            </a:r>
            <a:r>
              <a:rPr lang="en-US" sz="2800" b="0" dirty="0"/>
              <a:t>ha</a:t>
            </a:r>
            <a:r>
              <a:rPr lang="en-US" sz="2800" b="0" i="1" dirty="0"/>
              <a:t> </a:t>
            </a:r>
            <a:r>
              <a:rPr lang="hu-HU" sz="2800" b="0" i="1" dirty="0"/>
              <a:t>m </a:t>
            </a:r>
            <a:r>
              <a:rPr lang="hu-HU" sz="2800" b="0" dirty="0"/>
              <a:t>= 12 akkor </a:t>
            </a:r>
            <a:r>
              <a:rPr lang="hu-HU" sz="2800" b="0" i="1" dirty="0"/>
              <a:t>h</a:t>
            </a:r>
            <a:r>
              <a:rPr lang="hu-HU" sz="2800" b="0" dirty="0"/>
              <a:t>(100) = 100 </a:t>
            </a:r>
            <a:r>
              <a:rPr lang="hu-HU" sz="2800" b="0" dirty="0" err="1"/>
              <a:t>mod</a:t>
            </a:r>
            <a:r>
              <a:rPr lang="hu-HU" sz="2800" b="0" dirty="0"/>
              <a:t> 12 = 4</a:t>
            </a:r>
          </a:p>
          <a:p>
            <a:pPr marL="0" indent="0">
              <a:buNone/>
            </a:pPr>
            <a:endParaRPr lang="hu-HU" sz="2800" b="0" dirty="0"/>
          </a:p>
          <a:p>
            <a:pPr marL="0" indent="0">
              <a:buNone/>
            </a:pPr>
            <a:endParaRPr lang="hu-HU" sz="2800" b="0" dirty="0"/>
          </a:p>
          <a:p>
            <a:pPr marL="0" indent="0">
              <a:buNone/>
            </a:pPr>
            <a:endParaRPr lang="hu-HU" b="0" dirty="0"/>
          </a:p>
          <a:p>
            <a:pPr marL="0" indent="0">
              <a:buNone/>
            </a:pPr>
            <a:endParaRPr lang="hu-HU" b="0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630438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Hasító</a:t>
            </a:r>
            <a:r>
              <a:rPr lang="en-US" dirty="0"/>
              <a:t> </a:t>
            </a:r>
            <a:r>
              <a:rPr lang="en-US" dirty="0" err="1"/>
              <a:t>táblázatok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68760"/>
            <a:ext cx="9119490" cy="4608512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 bwMode="auto">
          <a:xfrm flipH="1">
            <a:off x="7321250" y="2820998"/>
            <a:ext cx="648072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7884368" y="2486782"/>
            <a:ext cx="1140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ütközés</a:t>
            </a:r>
            <a:endParaRPr kumimoji="0" lang="en-US" sz="20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31421" y="5949280"/>
            <a:ext cx="52822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Mivel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|U|&gt;m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ezért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az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ütközés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elkerülhetetlen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Cél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ütközések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számának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minimalizálása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136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</TotalTime>
  <Words>278</Words>
  <Application>Microsoft Macintosh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2_Alapértelmezett terv</vt:lpstr>
      <vt:lpstr>PowerPoint Presentation</vt:lpstr>
      <vt:lpstr>Hasító táblák</vt:lpstr>
      <vt:lpstr>Közvetlen címzésű táblázat</vt:lpstr>
      <vt:lpstr>Közvetlen címzésű táblázat</vt:lpstr>
      <vt:lpstr>Hasító (hash) táblázatok</vt:lpstr>
      <vt:lpstr>Példa hasító függvény</vt:lpstr>
      <vt:lpstr>Hasító táblázatok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Richárd Farkas</dc:creator>
  <cp:lastModifiedBy>Richárd Farkas</cp:lastModifiedBy>
  <cp:revision>30</cp:revision>
  <dcterms:created xsi:type="dcterms:W3CDTF">2020-09-28T09:38:30Z</dcterms:created>
  <dcterms:modified xsi:type="dcterms:W3CDTF">2020-10-23T13:32:46Z</dcterms:modified>
</cp:coreProperties>
</file>