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563" r:id="rId3"/>
    <p:sldId id="564" r:id="rId4"/>
    <p:sldId id="565" r:id="rId5"/>
    <p:sldId id="566" r:id="rId6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395"/>
    <p:restoredTop sz="94694"/>
  </p:normalViewPr>
  <p:slideViewPr>
    <p:cSldViewPr snapToGrid="0" snapToObjects="1">
      <p:cViewPr varScale="1">
        <p:scale>
          <a:sx n="108" d="100"/>
          <a:sy n="108" d="100"/>
        </p:scale>
        <p:origin x="9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944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893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26203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537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9302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8857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325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8999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33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1828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6205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5177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698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isualgo.net/en/hashtabl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Ütközésfeloldás láncolással</a:t>
            </a:r>
            <a:endParaRPr lang="hu-HU" sz="3200" spc="-1" dirty="0">
              <a:solidFill>
                <a:srgbClr val="333333"/>
              </a:solidFill>
              <a:latin typeface="Arial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2020. október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8. hét – 3. videó</a:t>
            </a: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S08E03 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47299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Ütközésfeloldás</a:t>
            </a:r>
            <a:r>
              <a:rPr lang="en-US" dirty="0"/>
              <a:t> </a:t>
            </a:r>
            <a:r>
              <a:rPr lang="en-US" dirty="0" err="1"/>
              <a:t>láncolással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581" y="1196752"/>
            <a:ext cx="8979419" cy="4477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805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046" y="2148880"/>
            <a:ext cx="5480021" cy="30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Ütközésfeloldás</a:t>
            </a:r>
            <a:r>
              <a:rPr lang="en-US" dirty="0"/>
              <a:t> </a:t>
            </a:r>
            <a:r>
              <a:rPr lang="en-US" dirty="0" err="1"/>
              <a:t>láncolással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33181" y="2406607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(1)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94951" y="3424678"/>
            <a:ext cx="8675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???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19152" y="4106722"/>
            <a:ext cx="2895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legrosszabb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esetben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egy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résben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az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n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elem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→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Θ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(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27784" y="5589240"/>
            <a:ext cx="460094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/>
              </a:rPr>
              <a:t>https://visualgo.net/en/hashtable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515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cap="small" dirty="0" err="1"/>
              <a:t>Láncolt-Hasító-Keresés</a:t>
            </a:r>
            <a:r>
              <a:rPr lang="en-US" dirty="0"/>
              <a:t> </a:t>
            </a:r>
            <a:r>
              <a:rPr lang="en-US" dirty="0" err="1"/>
              <a:t>futásideje</a:t>
            </a:r>
            <a:r>
              <a:rPr lang="en-US" dirty="0"/>
              <a:t> </a:t>
            </a:r>
            <a:r>
              <a:rPr lang="en-US" dirty="0" err="1"/>
              <a:t>átlagos</a:t>
            </a:r>
            <a:r>
              <a:rPr lang="en-US" dirty="0"/>
              <a:t> </a:t>
            </a:r>
            <a:r>
              <a:rPr lang="en-US" dirty="0" err="1"/>
              <a:t>esetben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1" dirty="0"/>
              <a:t>m</a:t>
            </a:r>
            <a:r>
              <a:rPr lang="en-US" b="0" dirty="0"/>
              <a:t> </a:t>
            </a:r>
            <a:r>
              <a:rPr lang="en-US" b="0" dirty="0" err="1"/>
              <a:t>méretű</a:t>
            </a:r>
            <a:r>
              <a:rPr lang="en-US" b="0" dirty="0"/>
              <a:t> </a:t>
            </a:r>
            <a:r>
              <a:rPr lang="en-US" b="0" i="1" dirty="0"/>
              <a:t>T</a:t>
            </a:r>
            <a:r>
              <a:rPr lang="en-US" b="0" dirty="0"/>
              <a:t> </a:t>
            </a:r>
            <a:r>
              <a:rPr lang="en-US" b="0" dirty="0" err="1"/>
              <a:t>tömb</a:t>
            </a:r>
            <a:r>
              <a:rPr lang="en-US" b="0" dirty="0"/>
              <a:t>, </a:t>
            </a:r>
            <a:r>
              <a:rPr lang="en-US" b="0" i="1" dirty="0"/>
              <a:t>n</a:t>
            </a:r>
            <a:r>
              <a:rPr lang="en-US" b="0" dirty="0"/>
              <a:t> </a:t>
            </a:r>
            <a:r>
              <a:rPr lang="en-US" b="0" dirty="0" err="1"/>
              <a:t>elem</a:t>
            </a:r>
            <a:endParaRPr lang="en-US" b="0" dirty="0"/>
          </a:p>
          <a:p>
            <a:r>
              <a:rPr lang="en-US" i="1" dirty="0" err="1"/>
              <a:t>kitöltési</a:t>
            </a:r>
            <a:r>
              <a:rPr lang="en-US" i="1" dirty="0"/>
              <a:t> </a:t>
            </a:r>
            <a:r>
              <a:rPr lang="en-US" i="1" dirty="0" err="1"/>
              <a:t>tényező</a:t>
            </a:r>
            <a:r>
              <a:rPr lang="en-US" i="1" dirty="0"/>
              <a:t> </a:t>
            </a:r>
            <a:r>
              <a:rPr lang="en-US" b="0" dirty="0"/>
              <a:t>α=</a:t>
            </a:r>
            <a:r>
              <a:rPr lang="en-US" b="0" i="1" dirty="0"/>
              <a:t>n</a:t>
            </a:r>
            <a:r>
              <a:rPr lang="en-US" b="0" dirty="0"/>
              <a:t>/</a:t>
            </a:r>
            <a:r>
              <a:rPr lang="en-US" b="0" i="1" dirty="0"/>
              <a:t>m</a:t>
            </a:r>
            <a:r>
              <a:rPr lang="en-US" b="0" dirty="0"/>
              <a:t> </a:t>
            </a:r>
            <a:endParaRPr lang="hu-HU" b="0" dirty="0"/>
          </a:p>
          <a:p>
            <a:pPr marL="0" indent="0">
              <a:buNone/>
            </a:pPr>
            <a:r>
              <a:rPr lang="hu-HU" b="0" dirty="0"/>
              <a:t>             </a:t>
            </a:r>
            <a:r>
              <a:rPr lang="en-US" b="0" dirty="0"/>
              <a:t>(=</a:t>
            </a:r>
            <a:r>
              <a:rPr lang="en-US" b="0" dirty="0" err="1"/>
              <a:t>láncok</a:t>
            </a:r>
            <a:r>
              <a:rPr lang="en-US" b="0" dirty="0"/>
              <a:t> </a:t>
            </a:r>
            <a:r>
              <a:rPr lang="en-US" b="0" dirty="0" err="1"/>
              <a:t>átlagos</a:t>
            </a:r>
            <a:r>
              <a:rPr lang="en-US" b="0" dirty="0"/>
              <a:t> </a:t>
            </a:r>
            <a:r>
              <a:rPr lang="en-US" b="0" dirty="0" err="1"/>
              <a:t>hossza</a:t>
            </a:r>
            <a:r>
              <a:rPr lang="en-US" b="0" dirty="0"/>
              <a:t>)</a:t>
            </a:r>
          </a:p>
          <a:p>
            <a:r>
              <a:rPr lang="en-US" b="0" dirty="0" err="1"/>
              <a:t>bármely</a:t>
            </a:r>
            <a:r>
              <a:rPr lang="en-US" b="0" dirty="0"/>
              <a:t> j-re a T[j] </a:t>
            </a:r>
            <a:r>
              <a:rPr lang="en-US" b="0" dirty="0" err="1"/>
              <a:t>lista</a:t>
            </a:r>
            <a:r>
              <a:rPr lang="en-US" b="0" dirty="0"/>
              <a:t> </a:t>
            </a:r>
            <a:r>
              <a:rPr lang="en-US" b="0" dirty="0" err="1"/>
              <a:t>hosszának</a:t>
            </a:r>
            <a:r>
              <a:rPr lang="en-US" b="0" dirty="0"/>
              <a:t> </a:t>
            </a:r>
            <a:r>
              <a:rPr lang="en-US" b="0" dirty="0" err="1"/>
              <a:t>várható</a:t>
            </a:r>
            <a:r>
              <a:rPr lang="en-US" b="0" dirty="0"/>
              <a:t> </a:t>
            </a:r>
            <a:r>
              <a:rPr lang="en-US" b="0" dirty="0" err="1"/>
              <a:t>értéke</a:t>
            </a:r>
            <a:r>
              <a:rPr lang="en-US" b="0" dirty="0"/>
              <a:t> E[</a:t>
            </a:r>
            <a:r>
              <a:rPr lang="en-US" b="0" i="1" dirty="0" err="1"/>
              <a:t>n</a:t>
            </a:r>
            <a:r>
              <a:rPr lang="en-US" b="0" i="1" baseline="-25000" dirty="0" err="1"/>
              <a:t>j</a:t>
            </a:r>
            <a:r>
              <a:rPr lang="en-US" b="0" dirty="0"/>
              <a:t>]=</a:t>
            </a:r>
            <a:r>
              <a:rPr lang="en-US" b="0" i="1" dirty="0"/>
              <a:t>n</a:t>
            </a:r>
            <a:r>
              <a:rPr lang="en-US" b="0" dirty="0"/>
              <a:t>/</a:t>
            </a:r>
            <a:r>
              <a:rPr lang="en-US" b="0" i="1" dirty="0"/>
              <a:t>m</a:t>
            </a:r>
            <a:r>
              <a:rPr lang="en-US" b="0" dirty="0"/>
              <a:t>=α</a:t>
            </a:r>
          </a:p>
          <a:p>
            <a:r>
              <a:rPr lang="en-US" b="0" i="1" dirty="0"/>
              <a:t>h</a:t>
            </a:r>
            <a:r>
              <a:rPr lang="en-US" b="0" dirty="0"/>
              <a:t>(</a:t>
            </a:r>
            <a:r>
              <a:rPr lang="en-US" b="0" i="1" dirty="0"/>
              <a:t>k</a:t>
            </a:r>
            <a:r>
              <a:rPr lang="en-US" b="0" dirty="0"/>
              <a:t>) </a:t>
            </a:r>
            <a:r>
              <a:rPr lang="en-US" b="0" dirty="0" err="1"/>
              <a:t>hasított</a:t>
            </a:r>
            <a:r>
              <a:rPr lang="en-US" b="0" dirty="0"/>
              <a:t> </a:t>
            </a:r>
            <a:r>
              <a:rPr lang="en-US" b="0" dirty="0" err="1"/>
              <a:t>érték</a:t>
            </a:r>
            <a:r>
              <a:rPr lang="en-US" b="0" dirty="0"/>
              <a:t> </a:t>
            </a:r>
            <a:r>
              <a:rPr lang="en-US" b="0" i="1" dirty="0"/>
              <a:t>O</a:t>
            </a:r>
            <a:r>
              <a:rPr lang="en-US" b="0" dirty="0"/>
              <a:t>(1) </a:t>
            </a:r>
            <a:r>
              <a:rPr lang="en-US" b="0" dirty="0" err="1"/>
              <a:t>idő</a:t>
            </a:r>
            <a:r>
              <a:rPr lang="en-US" b="0" dirty="0"/>
              <a:t> </a:t>
            </a:r>
            <a:r>
              <a:rPr lang="en-US" b="0" dirty="0" err="1"/>
              <a:t>alatt</a:t>
            </a:r>
            <a:r>
              <a:rPr lang="en-US" b="0" dirty="0"/>
              <a:t> </a:t>
            </a:r>
            <a:r>
              <a:rPr lang="en-US" b="0" dirty="0" err="1"/>
              <a:t>számítható</a:t>
            </a:r>
            <a:r>
              <a:rPr lang="en-US" b="0" dirty="0"/>
              <a:t> </a:t>
            </a:r>
            <a:r>
              <a:rPr lang="en-US" b="0" dirty="0" err="1"/>
              <a:t>ki</a:t>
            </a:r>
            <a:endParaRPr lang="en-US" b="0" dirty="0"/>
          </a:p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128360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cap="small" dirty="0" err="1"/>
              <a:t>Láncolt-Hasító-Keresés</a:t>
            </a:r>
            <a:r>
              <a:rPr lang="en-US" dirty="0"/>
              <a:t> </a:t>
            </a:r>
            <a:r>
              <a:rPr lang="en-US" dirty="0" err="1"/>
              <a:t>futásideje</a:t>
            </a:r>
            <a:r>
              <a:rPr lang="en-US" dirty="0"/>
              <a:t> </a:t>
            </a:r>
            <a:r>
              <a:rPr lang="en-US" dirty="0" err="1"/>
              <a:t>átlagos</a:t>
            </a:r>
            <a:r>
              <a:rPr lang="en-US" dirty="0"/>
              <a:t> </a:t>
            </a:r>
            <a:r>
              <a:rPr lang="en-US" dirty="0" err="1"/>
              <a:t>esetben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8888" y="1556792"/>
            <a:ext cx="7712146" cy="4781128"/>
          </a:xfrm>
        </p:spPr>
        <p:txBody>
          <a:bodyPr/>
          <a:lstStyle/>
          <a:p>
            <a:pPr marL="0" indent="0">
              <a:buNone/>
            </a:pPr>
            <a:r>
              <a:rPr lang="en-US" i="1" dirty="0" err="1"/>
              <a:t>egyszerű</a:t>
            </a:r>
            <a:r>
              <a:rPr lang="en-US" i="1" dirty="0"/>
              <a:t> </a:t>
            </a:r>
            <a:r>
              <a:rPr lang="en-US" i="1" dirty="0" err="1"/>
              <a:t>egyenletes</a:t>
            </a:r>
            <a:r>
              <a:rPr lang="en-US" i="1" dirty="0"/>
              <a:t> </a:t>
            </a:r>
            <a:r>
              <a:rPr lang="en-US" i="1" dirty="0" err="1"/>
              <a:t>hasítási</a:t>
            </a:r>
            <a:r>
              <a:rPr lang="en-US" i="1" dirty="0"/>
              <a:t> </a:t>
            </a:r>
            <a:r>
              <a:rPr lang="en-US" i="1" dirty="0" err="1"/>
              <a:t>feltétel</a:t>
            </a:r>
            <a:r>
              <a:rPr lang="en-US" i="1" dirty="0"/>
              <a:t>: </a:t>
            </a:r>
            <a:r>
              <a:rPr lang="en-US" b="0" dirty="0" err="1"/>
              <a:t>minden</a:t>
            </a:r>
            <a:r>
              <a:rPr lang="en-US" b="0" dirty="0"/>
              <a:t> </a:t>
            </a:r>
            <a:r>
              <a:rPr lang="en-US" b="0" dirty="0" err="1"/>
              <a:t>elem</a:t>
            </a:r>
            <a:r>
              <a:rPr lang="en-US" b="0" dirty="0"/>
              <a:t> </a:t>
            </a:r>
            <a:r>
              <a:rPr lang="en-US" b="0" dirty="0" err="1"/>
              <a:t>egyforma</a:t>
            </a:r>
            <a:r>
              <a:rPr lang="en-US" b="0" dirty="0"/>
              <a:t> </a:t>
            </a:r>
            <a:r>
              <a:rPr lang="en-US" b="0" dirty="0" err="1"/>
              <a:t>valószínűséggel</a:t>
            </a:r>
            <a:r>
              <a:rPr lang="en-US" b="0" dirty="0"/>
              <a:t> </a:t>
            </a:r>
            <a:r>
              <a:rPr lang="en-US" b="0" dirty="0" err="1"/>
              <a:t>képződik</a:t>
            </a:r>
            <a:r>
              <a:rPr lang="en-US" b="0" dirty="0"/>
              <a:t> le </a:t>
            </a:r>
            <a:r>
              <a:rPr lang="en-US" b="0" dirty="0" err="1"/>
              <a:t>bármely</a:t>
            </a:r>
            <a:r>
              <a:rPr lang="en-US" b="0" dirty="0"/>
              <a:t> </a:t>
            </a:r>
            <a:r>
              <a:rPr lang="en-US" b="0" dirty="0" err="1"/>
              <a:t>résre</a:t>
            </a:r>
            <a:r>
              <a:rPr lang="en-US" b="0" dirty="0"/>
              <a:t>, </a:t>
            </a:r>
            <a:r>
              <a:rPr lang="en-US" b="0" dirty="0" err="1"/>
              <a:t>függetlenül</a:t>
            </a:r>
            <a:r>
              <a:rPr lang="en-US" b="0" dirty="0"/>
              <a:t> </a:t>
            </a:r>
            <a:r>
              <a:rPr lang="en-US" b="0" dirty="0" err="1"/>
              <a:t>attól</a:t>
            </a:r>
            <a:r>
              <a:rPr lang="en-US" b="0" dirty="0"/>
              <a:t>, </a:t>
            </a:r>
            <a:r>
              <a:rPr lang="en-US" b="0" dirty="0" err="1"/>
              <a:t>hogy</a:t>
            </a:r>
            <a:r>
              <a:rPr lang="en-US" b="0" dirty="0"/>
              <a:t> a </a:t>
            </a:r>
            <a:r>
              <a:rPr lang="en-US" b="0" dirty="0" err="1"/>
              <a:t>többiek</a:t>
            </a:r>
            <a:r>
              <a:rPr lang="en-US" b="0" dirty="0"/>
              <a:t> </a:t>
            </a:r>
            <a:r>
              <a:rPr lang="en-US" b="0" dirty="0" err="1"/>
              <a:t>hova</a:t>
            </a:r>
            <a:r>
              <a:rPr lang="en-US" b="0" dirty="0"/>
              <a:t> </a:t>
            </a:r>
            <a:r>
              <a:rPr lang="en-US" b="0" dirty="0" err="1"/>
              <a:t>kerültek</a:t>
            </a:r>
            <a:r>
              <a:rPr lang="en-US" dirty="0"/>
              <a:t> </a:t>
            </a:r>
          </a:p>
          <a:p>
            <a:endParaRPr lang="en-US" i="1" dirty="0"/>
          </a:p>
          <a:p>
            <a:endParaRPr lang="en-US" i="1" dirty="0"/>
          </a:p>
          <a:p>
            <a:pPr marL="0" indent="0">
              <a:spcBef>
                <a:spcPts val="3000"/>
              </a:spcBef>
              <a:buNone/>
            </a:pPr>
            <a:r>
              <a:rPr lang="en-US" b="0" dirty="0"/>
              <a:t>  ha</a:t>
            </a:r>
            <a:r>
              <a:rPr lang="en-US" b="0" i="1" dirty="0"/>
              <a:t> n=O</a:t>
            </a:r>
            <a:r>
              <a:rPr lang="en-US" b="0" dirty="0"/>
              <a:t>(</a:t>
            </a:r>
            <a:r>
              <a:rPr lang="en-US" b="0" i="1" dirty="0"/>
              <a:t>m</a:t>
            </a:r>
            <a:r>
              <a:rPr lang="en-US" b="0" dirty="0"/>
              <a:t>)</a:t>
            </a:r>
            <a:r>
              <a:rPr lang="en-US" b="0" i="1" dirty="0"/>
              <a:t> → α=n/m=O</a:t>
            </a:r>
            <a:r>
              <a:rPr lang="en-US" b="0" dirty="0"/>
              <a:t>(</a:t>
            </a:r>
            <a:r>
              <a:rPr lang="en-US" b="0" i="1" dirty="0"/>
              <a:t>m</a:t>
            </a:r>
            <a:r>
              <a:rPr lang="en-US" b="0" dirty="0"/>
              <a:t>)</a:t>
            </a:r>
            <a:r>
              <a:rPr lang="en-US" b="0" i="1" dirty="0"/>
              <a:t>/m=O</a:t>
            </a:r>
            <a:r>
              <a:rPr lang="en-US" b="0" dirty="0"/>
              <a:t>(1)</a:t>
            </a:r>
          </a:p>
          <a:p>
            <a:pPr marL="0" indent="0">
              <a:buNone/>
            </a:pPr>
            <a:r>
              <a:rPr lang="en-US" b="0" dirty="0"/>
              <a:t>  </a:t>
            </a:r>
            <a:r>
              <a:rPr lang="en-US" b="0" dirty="0" err="1"/>
              <a:t>azaz</a:t>
            </a:r>
            <a:r>
              <a:rPr lang="en-US" b="0" dirty="0"/>
              <a:t> a KERES, BESZUR, TOROL </a:t>
            </a:r>
            <a:r>
              <a:rPr lang="en-US" b="0" i="1" dirty="0"/>
              <a:t>O</a:t>
            </a:r>
            <a:r>
              <a:rPr lang="en-US" b="0" dirty="0"/>
              <a:t>(1)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3717032"/>
            <a:ext cx="7423370" cy="6480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4437112"/>
            <a:ext cx="7675603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923313"/>
      </p:ext>
    </p:extLst>
  </p:cSld>
  <p:clrMapOvr>
    <a:masterClrMapping/>
  </p:clrMapOvr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171</Words>
  <Application>Microsoft Macintosh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2_Alapértelmezett terv</vt:lpstr>
      <vt:lpstr>PowerPoint Presentation</vt:lpstr>
      <vt:lpstr>Ütközésfeloldás láncolással</vt:lpstr>
      <vt:lpstr>Ütközésfeloldás láncolással</vt:lpstr>
      <vt:lpstr>Láncolt-Hasító-Keresés futásideje átlagos esetben</vt:lpstr>
      <vt:lpstr>Láncolt-Hasító-Keresés futásideje átlagos esetben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31</cp:revision>
  <dcterms:created xsi:type="dcterms:W3CDTF">2020-09-28T09:38:30Z</dcterms:created>
  <dcterms:modified xsi:type="dcterms:W3CDTF">2020-10-23T13:34:16Z</dcterms:modified>
</cp:coreProperties>
</file>