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60" r:id="rId1"/>
  </p:sldMasterIdLst>
  <p:sldIdLst>
    <p:sldId id="262" r:id="rId2"/>
    <p:sldId id="585" r:id="rId3"/>
    <p:sldId id="567" r:id="rId4"/>
    <p:sldId id="568" r:id="rId5"/>
    <p:sldId id="569" r:id="rId6"/>
    <p:sldId id="570" r:id="rId7"/>
    <p:sldId id="572" r:id="rId8"/>
  </p:sldIdLst>
  <p:sldSz cx="9144000" cy="6858000" type="screen4x3"/>
  <p:notesSz cx="6858000" cy="9144000"/>
  <p:defaultTextStyle>
    <a:defPPr>
      <a:defRPr lang="en-H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26411"/>
    <p:restoredTop sz="94694"/>
  </p:normalViewPr>
  <p:slideViewPr>
    <p:cSldViewPr snapToGrid="0" snapToObjects="1">
      <p:cViewPr varScale="1">
        <p:scale>
          <a:sx n="108" d="100"/>
          <a:sy n="108" d="100"/>
        </p:scale>
        <p:origin x="1144" y="18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>
          <a:xfrm>
            <a:off x="685800" y="2130427"/>
            <a:ext cx="7772400" cy="1470025"/>
          </a:xfrm>
        </p:spPr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hu-HU"/>
              <a:t>Alcím mintájának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37944095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6789369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Függőleges cím 1"/>
          <p:cNvSpPr>
            <a:spLocks noGrp="1"/>
          </p:cNvSpPr>
          <p:nvPr>
            <p:ph type="title" orient="vert"/>
          </p:nvPr>
        </p:nvSpPr>
        <p:spPr>
          <a:xfrm>
            <a:off x="6831014" y="274638"/>
            <a:ext cx="1855787" cy="5675312"/>
          </a:xfrm>
        </p:spPr>
        <p:txBody>
          <a:bodyPr vert="eaVert"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Függőleges szöveg helye 2"/>
          <p:cNvSpPr>
            <a:spLocks noGrp="1"/>
          </p:cNvSpPr>
          <p:nvPr>
            <p:ph type="body" orient="vert" idx="1"/>
          </p:nvPr>
        </p:nvSpPr>
        <p:spPr>
          <a:xfrm>
            <a:off x="1258889" y="274638"/>
            <a:ext cx="5419725" cy="5675312"/>
          </a:xfrm>
        </p:spPr>
        <p:txBody>
          <a:bodyPr vert="eaVert"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526203478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2" name="PlaceHolder 1"/>
          <p:cNvSpPr>
            <a:spLocks noGrp="1"/>
          </p:cNvSpPr>
          <p:nvPr>
            <p:ph type="title"/>
          </p:nvPr>
        </p:nvSpPr>
        <p:spPr>
          <a:xfrm>
            <a:off x="1258920" y="274680"/>
            <a:ext cx="7427520" cy="1142640"/>
          </a:xfrm>
          <a:prstGeom prst="rect">
            <a:avLst/>
          </a:prstGeom>
        </p:spPr>
        <p:txBody>
          <a:bodyPr lIns="0" tIns="0" rIns="0" bIns="0" anchor="ctr"/>
          <a:lstStyle/>
          <a:p>
            <a:endParaRPr lang="hu-HU" sz="1000" b="0" strike="noStrike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43" name="PlaceHolder 2"/>
          <p:cNvSpPr>
            <a:spLocks noGrp="1"/>
          </p:cNvSpPr>
          <p:nvPr>
            <p:ph type="subTitle"/>
          </p:nvPr>
        </p:nvSpPr>
        <p:spPr>
          <a:xfrm>
            <a:off x="1258920" y="1600200"/>
            <a:ext cx="7427520" cy="4349520"/>
          </a:xfrm>
          <a:prstGeom prst="rect">
            <a:avLst/>
          </a:prstGeom>
        </p:spPr>
        <p:txBody>
          <a:bodyPr lIns="0" tIns="0" rIns="0" bIns="0" anchor="ctr"/>
          <a:lstStyle/>
          <a:p>
            <a:pPr algn="ctr"/>
            <a:endParaRPr lang="hu-HU" sz="3200" b="0" strike="noStrike" spc="-1"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214537957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9930262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722313" y="4406902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28857839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sz="half" idx="1"/>
          </p:nvPr>
        </p:nvSpPr>
        <p:spPr>
          <a:xfrm>
            <a:off x="1258888" y="1600200"/>
            <a:ext cx="3636962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5048250" y="1600200"/>
            <a:ext cx="3638550" cy="434975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9532514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Szöveg helye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4" name="Tartalom helye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5" name="Szöveg helye 4"/>
          <p:cNvSpPr>
            <a:spLocks noGrp="1"/>
          </p:cNvSpPr>
          <p:nvPr>
            <p:ph type="body" sz="quarter" idx="3"/>
          </p:nvPr>
        </p:nvSpPr>
        <p:spPr>
          <a:xfrm>
            <a:off x="4645026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6" name="Tartalom helye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08999998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/>
              <a:t>Mintacím szerkesztése</a:t>
            </a:r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2633287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34182851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457201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3575050" y="273052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/>
              <a:t>Mintaszöveg szerkesztése</a:t>
            </a:r>
          </a:p>
          <a:p>
            <a:pPr lvl="1"/>
            <a:r>
              <a:rPr lang="hu-HU"/>
              <a:t>Második szint</a:t>
            </a:r>
          </a:p>
          <a:p>
            <a:pPr lvl="2"/>
            <a:r>
              <a:rPr lang="hu-HU"/>
              <a:t>Harmadik szint</a:t>
            </a:r>
          </a:p>
          <a:p>
            <a:pPr lvl="3"/>
            <a:r>
              <a:rPr lang="hu-HU"/>
              <a:t>Negyedik szint</a:t>
            </a:r>
          </a:p>
          <a:p>
            <a:pPr lvl="4"/>
            <a:r>
              <a:rPr lang="hu-HU"/>
              <a:t>Ötödik szint</a:t>
            </a:r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457201" y="1435102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13620504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hu-HU"/>
              <a:t>Mintacím szerkesztése</a:t>
            </a:r>
          </a:p>
        </p:txBody>
      </p:sp>
      <p:sp>
        <p:nvSpPr>
          <p:cNvPr id="3" name="Kép helye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hu-HU" noProof="0"/>
          </a:p>
        </p:txBody>
      </p:sp>
      <p:sp>
        <p:nvSpPr>
          <p:cNvPr id="4" name="Szöveg helye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/>
              <a:t>Mintaszöveg szerkesztése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65177454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1258888" y="274638"/>
            <a:ext cx="7427912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Mintacím szerkesztése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1258888" y="1600200"/>
            <a:ext cx="7427912" cy="43497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hu-HU" altLang="hu-HU"/>
              <a:t>Mintaszöveg szerkesztése</a:t>
            </a:r>
          </a:p>
          <a:p>
            <a:pPr lvl="1"/>
            <a:r>
              <a:rPr lang="hu-HU" altLang="hu-HU"/>
              <a:t>Második szint</a:t>
            </a:r>
          </a:p>
          <a:p>
            <a:pPr lvl="2"/>
            <a:r>
              <a:rPr lang="hu-HU" altLang="hu-HU"/>
              <a:t>Harmadik szint</a:t>
            </a:r>
          </a:p>
          <a:p>
            <a:pPr lvl="3"/>
            <a:r>
              <a:rPr lang="hu-HU" altLang="hu-HU"/>
              <a:t>Negyedik szint</a:t>
            </a:r>
          </a:p>
          <a:p>
            <a:pPr lvl="4"/>
            <a:r>
              <a:rPr lang="hu-HU" altLang="hu-HU"/>
              <a:t>Ötödik szint</a:t>
            </a:r>
          </a:p>
        </p:txBody>
      </p:sp>
      <p:sp>
        <p:nvSpPr>
          <p:cNvPr id="4100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877050" y="6381750"/>
            <a:ext cx="2133600" cy="4762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/>
            </a:lvl1pPr>
          </a:lstStyle>
          <a:p>
            <a:pPr>
              <a:defRPr/>
            </a:pPr>
            <a:endParaRPr lang="hu-HU" altLang="hu-HU"/>
          </a:p>
        </p:txBody>
      </p:sp>
    </p:spTree>
    <p:extLst>
      <p:ext uri="{BB962C8B-B14F-4D97-AF65-F5344CB8AC3E}">
        <p14:creationId xmlns:p14="http://schemas.microsoft.com/office/powerpoint/2010/main" val="22698070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accent2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 b="1">
          <a:solidFill>
            <a:srgbClr val="333333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 b="1">
          <a:solidFill>
            <a:srgbClr val="333333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 b="1">
          <a:solidFill>
            <a:srgbClr val="333333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 b="1">
          <a:solidFill>
            <a:srgbClr val="333333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 b="1">
          <a:solidFill>
            <a:srgbClr val="333333"/>
          </a:solidFill>
          <a:latin typeface="+mn-lt"/>
        </a:defRPr>
      </a:lvl9pPr>
    </p:bodyStyle>
    <p:otherStyle>
      <a:defPPr>
        <a:defRPr lang="hu-H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TextShape 1"/>
          <p:cNvSpPr txBox="1"/>
          <p:nvPr/>
        </p:nvSpPr>
        <p:spPr>
          <a:xfrm>
            <a:off x="838080" y="549360"/>
            <a:ext cx="7772040" cy="1469520"/>
          </a:xfrm>
          <a:prstGeom prst="rect">
            <a:avLst/>
          </a:prstGeom>
          <a:noFill/>
          <a:ln>
            <a:noFill/>
          </a:ln>
        </p:spPr>
        <p:txBody>
          <a:bodyPr anchor="ctr"/>
          <a:lstStyle/>
          <a:p>
            <a:pPr algn="ctr"/>
            <a:r>
              <a:rPr lang="hu-HU" sz="4400" spc="-1">
                <a:solidFill>
                  <a:srgbClr val="333399"/>
                </a:solidFill>
                <a:latin typeface="Arial"/>
              </a:rPr>
              <a:t>Algoritmusok és Adatszerkezetek I.</a:t>
            </a:r>
            <a:endParaRPr lang="hu-HU" sz="4400" spc="-1">
              <a:solidFill>
                <a:srgbClr val="000000"/>
              </a:solidFill>
              <a:latin typeface="Arial"/>
            </a:endParaRPr>
          </a:p>
        </p:txBody>
      </p:sp>
      <p:sp>
        <p:nvSpPr>
          <p:cNvPr id="97" name="TextShape 2"/>
          <p:cNvSpPr txBox="1"/>
          <p:nvPr/>
        </p:nvSpPr>
        <p:spPr>
          <a:xfrm>
            <a:off x="1547640" y="2709000"/>
            <a:ext cx="7128360" cy="1752120"/>
          </a:xfrm>
          <a:prstGeom prst="rect">
            <a:avLst/>
          </a:prstGeom>
          <a:noFill/>
          <a:ln>
            <a:noFill/>
          </a:ln>
        </p:spPr>
        <p:txBody>
          <a:bodyPr/>
          <a:lstStyle/>
          <a:p>
            <a:pPr algn="ctr">
              <a:spcBef>
                <a:spcPts val="641"/>
              </a:spcBef>
            </a:pPr>
            <a:r>
              <a:rPr lang="hu-HU" sz="3200" b="1" spc="-1" dirty="0">
                <a:solidFill>
                  <a:srgbClr val="333333"/>
                </a:solidFill>
                <a:latin typeface="Arial"/>
              </a:rPr>
              <a:t>Hasító függvények</a:t>
            </a:r>
            <a:endParaRPr lang="hu-HU" sz="3200" spc="-1" dirty="0">
              <a:solidFill>
                <a:srgbClr val="333333"/>
              </a:solidFill>
              <a:latin typeface="Arial"/>
            </a:endParaRPr>
          </a:p>
        </p:txBody>
      </p:sp>
      <p:sp>
        <p:nvSpPr>
          <p:cNvPr id="4" name="CustomShape 3">
            <a:extLst>
              <a:ext uri="{FF2B5EF4-FFF2-40B4-BE49-F238E27FC236}">
                <a16:creationId xmlns:a16="http://schemas.microsoft.com/office/drawing/2014/main" id="{90AF40D6-E4AF-0848-8CFF-55BE282287B9}"/>
              </a:ext>
            </a:extLst>
          </p:cNvPr>
          <p:cNvSpPr/>
          <p:nvPr/>
        </p:nvSpPr>
        <p:spPr>
          <a:xfrm>
            <a:off x="3864960" y="4653000"/>
            <a:ext cx="2261520" cy="364680"/>
          </a:xfrm>
          <a:prstGeom prst="rect">
            <a:avLst/>
          </a:prstGeom>
          <a:noFill/>
          <a:ln>
            <a:noFill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/>
        </p:style>
        <p:txBody>
          <a:bodyPr wrap="none" lIns="90000" tIns="45000" rIns="90000" bIns="45000"/>
          <a:lstStyle/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2020. október</a:t>
            </a:r>
          </a:p>
          <a:p>
            <a:pPr algn="ctr"/>
            <a:endParaRPr lang="hu-HU" spc="-1" dirty="0">
              <a:solidFill>
                <a:srgbClr val="000000"/>
              </a:solidFill>
              <a:latin typeface="Arial"/>
            </a:endParaRPr>
          </a:p>
          <a:p>
            <a:pPr algn="ctr"/>
            <a:r>
              <a:rPr lang="hu-HU" spc="-1" dirty="0">
                <a:solidFill>
                  <a:srgbClr val="000000"/>
                </a:solidFill>
                <a:latin typeface="Arial"/>
              </a:rPr>
              <a:t>8. hét – 4. videó</a:t>
            </a:r>
          </a:p>
          <a:p>
            <a:pPr algn="ctr"/>
            <a:r>
              <a:rPr lang="hu-HU" spc="-1">
                <a:solidFill>
                  <a:srgbClr val="000000"/>
                </a:solidFill>
                <a:latin typeface="Arial"/>
              </a:rPr>
              <a:t>S08E04</a:t>
            </a:r>
            <a:endParaRPr lang="hu-HU" spc="-1" dirty="0">
              <a:solidFill>
                <a:prstClr val="black"/>
              </a:solidFill>
              <a:latin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354729928"/>
      </p:ext>
    </p:extLst>
  </p:cSld>
  <p:clrMapOvr>
    <a:masterClrMapping/>
  </p:clrMapOvr>
  <p:timing>
    <p:tnLst>
      <p:par>
        <p:cTn id="1" dur="indefinite" restart="never" nodeType="tmRoot">
          <p:childTnLst>
            <p:seq>
              <p:cTn id="2" dur="indefinite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>
            <a:extLst>
              <a:ext uri="{FF2B5EF4-FFF2-40B4-BE49-F238E27FC236}">
                <a16:creationId xmlns:a16="http://schemas.microsoft.com/office/drawing/2014/main" id="{013C3645-39B8-48B1-B313-0E9B1DE3589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hu-HU"/>
          </a:p>
        </p:txBody>
      </p:sp>
      <p:sp>
        <p:nvSpPr>
          <p:cNvPr id="3" name="Tartalom helye 2">
            <a:extLst>
              <a:ext uri="{FF2B5EF4-FFF2-40B4-BE49-F238E27FC236}">
                <a16:creationId xmlns:a16="http://schemas.microsoft.com/office/drawing/2014/main" id="{0E32D2DD-89E5-4366-93BB-0C1ADBED48D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hu-HU"/>
          </a:p>
        </p:txBody>
      </p:sp>
      <p:pic>
        <p:nvPicPr>
          <p:cNvPr id="2050" name="Picture 2" descr="Image result for hashing">
            <a:extLst>
              <a:ext uri="{FF2B5EF4-FFF2-40B4-BE49-F238E27FC236}">
                <a16:creationId xmlns:a16="http://schemas.microsoft.com/office/drawing/2014/main" id="{D4AFA6BE-6B04-47EA-9C43-208F92277531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00013" y="0"/>
            <a:ext cx="8945562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5964615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888" y="116632"/>
            <a:ext cx="7427912" cy="1143000"/>
          </a:xfrm>
        </p:spPr>
        <p:txBody>
          <a:bodyPr/>
          <a:lstStyle/>
          <a:p>
            <a:r>
              <a:rPr lang="en-US" dirty="0" err="1"/>
              <a:t>Hogyan</a:t>
            </a:r>
            <a:r>
              <a:rPr lang="en-US" dirty="0"/>
              <a:t> </a:t>
            </a:r>
            <a:r>
              <a:rPr lang="en-US" dirty="0" err="1"/>
              <a:t>válasszunk</a:t>
            </a:r>
            <a:r>
              <a:rPr lang="en-US" dirty="0"/>
              <a:t> </a:t>
            </a:r>
            <a:r>
              <a:rPr lang="en-US" dirty="0" err="1"/>
              <a:t>hasítófüggvényt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8888" y="1484784"/>
            <a:ext cx="7427912" cy="4349750"/>
          </a:xfrm>
        </p:spPr>
        <p:txBody>
          <a:bodyPr/>
          <a:lstStyle/>
          <a:p>
            <a:r>
              <a:rPr lang="en-US" b="0" dirty="0" err="1"/>
              <a:t>Egy</a:t>
            </a:r>
            <a:r>
              <a:rPr lang="en-US" b="0" dirty="0"/>
              <a:t> jó </a:t>
            </a:r>
            <a:r>
              <a:rPr lang="en-US" b="0" dirty="0" err="1"/>
              <a:t>hasító</a:t>
            </a:r>
            <a:r>
              <a:rPr lang="en-US" b="0" dirty="0"/>
              <a:t> </a:t>
            </a:r>
            <a:r>
              <a:rPr lang="en-US" b="0" dirty="0" err="1"/>
              <a:t>függvény</a:t>
            </a:r>
            <a:r>
              <a:rPr lang="en-US" b="0" dirty="0"/>
              <a:t> (</a:t>
            </a:r>
            <a:r>
              <a:rPr lang="en-US" b="0" dirty="0" err="1"/>
              <a:t>közelítőleg</a:t>
            </a:r>
            <a:r>
              <a:rPr lang="en-US" b="0" dirty="0"/>
              <a:t>) </a:t>
            </a:r>
            <a:r>
              <a:rPr lang="en-US" b="0" dirty="0" err="1"/>
              <a:t>kielégíti</a:t>
            </a:r>
            <a:r>
              <a:rPr lang="en-US" b="0" dirty="0"/>
              <a:t> </a:t>
            </a:r>
            <a:r>
              <a:rPr lang="en-US" b="0" dirty="0" err="1"/>
              <a:t>az</a:t>
            </a:r>
            <a:r>
              <a:rPr lang="en-US" b="0" dirty="0"/>
              <a:t> </a:t>
            </a:r>
            <a:r>
              <a:rPr lang="hu-HU" b="0" dirty="0"/>
              <a:t>„</a:t>
            </a:r>
            <a:r>
              <a:rPr lang="en-US" b="0" dirty="0" err="1"/>
              <a:t>egyszerű</a:t>
            </a:r>
            <a:r>
              <a:rPr lang="en-US" b="0" dirty="0"/>
              <a:t> </a:t>
            </a:r>
            <a:r>
              <a:rPr lang="en-US" b="0" dirty="0" err="1"/>
              <a:t>egyenletességi</a:t>
            </a:r>
            <a:r>
              <a:rPr lang="en-US" b="0" dirty="0"/>
              <a:t> </a:t>
            </a:r>
            <a:r>
              <a:rPr lang="en-US" b="0" dirty="0" err="1"/>
              <a:t>feltételt</a:t>
            </a:r>
            <a:r>
              <a:rPr lang="hu-HU" b="0" dirty="0"/>
              <a:t>”</a:t>
            </a:r>
            <a:r>
              <a:rPr lang="en-US" b="0" dirty="0"/>
              <a:t>, </a:t>
            </a:r>
            <a:r>
              <a:rPr lang="en-US" b="0" dirty="0" err="1"/>
              <a:t>azaz</a:t>
            </a:r>
            <a:r>
              <a:rPr lang="en-US" b="0" dirty="0"/>
              <a:t> </a:t>
            </a:r>
            <a:r>
              <a:rPr lang="en-US" b="0" dirty="0" err="1"/>
              <a:t>minden</a:t>
            </a:r>
            <a:r>
              <a:rPr lang="en-US" b="0" dirty="0"/>
              <a:t> </a:t>
            </a:r>
            <a:r>
              <a:rPr lang="en-US" b="0" dirty="0" err="1"/>
              <a:t>kulcs</a:t>
            </a:r>
            <a:r>
              <a:rPr lang="en-US" b="0" dirty="0"/>
              <a:t> </a:t>
            </a:r>
            <a:r>
              <a:rPr lang="en-US" b="0" dirty="0" err="1"/>
              <a:t>egyforma</a:t>
            </a:r>
            <a:r>
              <a:rPr lang="en-US" b="0" dirty="0"/>
              <a:t> </a:t>
            </a:r>
            <a:r>
              <a:rPr lang="en-US" b="0" dirty="0" err="1"/>
              <a:t>valószínűséggel</a:t>
            </a:r>
            <a:r>
              <a:rPr lang="en-US" b="0" dirty="0"/>
              <a:t> </a:t>
            </a:r>
            <a:r>
              <a:rPr lang="en-US" b="0" dirty="0" err="1"/>
              <a:t>képződikle</a:t>
            </a:r>
            <a:r>
              <a:rPr lang="en-US" b="0" dirty="0"/>
              <a:t> </a:t>
            </a:r>
            <a:r>
              <a:rPr lang="en-US" b="0" dirty="0" err="1"/>
              <a:t>az</a:t>
            </a:r>
            <a:r>
              <a:rPr lang="en-US" b="0" dirty="0"/>
              <a:t> </a:t>
            </a:r>
            <a:r>
              <a:rPr lang="en-US" b="0" i="1" dirty="0"/>
              <a:t>m </a:t>
            </a:r>
            <a:r>
              <a:rPr lang="en-US" b="0" dirty="0" err="1"/>
              <a:t>rés</a:t>
            </a:r>
            <a:r>
              <a:rPr lang="en-US" b="0" dirty="0"/>
              <a:t> </a:t>
            </a:r>
            <a:r>
              <a:rPr lang="en-US" b="0" dirty="0" err="1"/>
              <a:t>bármelyikére</a:t>
            </a:r>
            <a:endParaRPr lang="en-US" b="0" dirty="0"/>
          </a:p>
          <a:p>
            <a:r>
              <a:rPr lang="en-US" b="0" dirty="0" err="1"/>
              <a:t>saját</a:t>
            </a:r>
            <a:r>
              <a:rPr lang="en-US" b="0" dirty="0"/>
              <a:t> </a:t>
            </a:r>
            <a:r>
              <a:rPr lang="en-US" b="0" dirty="0" err="1"/>
              <a:t>hasítófüggvény</a:t>
            </a:r>
            <a:r>
              <a:rPr lang="en-US" b="0" dirty="0"/>
              <a:t> </a:t>
            </a:r>
            <a:r>
              <a:rPr lang="en-US" b="0" dirty="0" err="1"/>
              <a:t>kellhet</a:t>
            </a:r>
            <a:r>
              <a:rPr lang="en-US" b="0" dirty="0"/>
              <a:t> </a:t>
            </a:r>
            <a:r>
              <a:rPr lang="en-US" b="0" dirty="0" err="1"/>
              <a:t>új</a:t>
            </a:r>
            <a:r>
              <a:rPr lang="en-US" b="0" dirty="0"/>
              <a:t> </a:t>
            </a:r>
            <a:r>
              <a:rPr lang="en-US" b="0" dirty="0" err="1"/>
              <a:t>típusú</a:t>
            </a:r>
            <a:r>
              <a:rPr lang="en-US" b="0" dirty="0"/>
              <a:t> </a:t>
            </a:r>
            <a:r>
              <a:rPr lang="en-US" b="0" dirty="0" err="1"/>
              <a:t>adatokra</a:t>
            </a:r>
            <a:endParaRPr lang="en-US" b="0" dirty="0"/>
          </a:p>
          <a:p>
            <a:r>
              <a:rPr lang="en-US" b="0" dirty="0" err="1"/>
              <a:t>várhatóan</a:t>
            </a:r>
            <a:r>
              <a:rPr lang="en-US" b="0" dirty="0"/>
              <a:t> </a:t>
            </a:r>
            <a:r>
              <a:rPr lang="en-US" b="0" dirty="0" err="1"/>
              <a:t>független</a:t>
            </a:r>
            <a:r>
              <a:rPr lang="en-US" b="0" dirty="0"/>
              <a:t> </a:t>
            </a:r>
            <a:r>
              <a:rPr lang="en-US" b="0" dirty="0" err="1"/>
              <a:t>legyen</a:t>
            </a:r>
            <a:r>
              <a:rPr lang="en-US" b="0" dirty="0"/>
              <a:t> </a:t>
            </a:r>
            <a:r>
              <a:rPr lang="en-US" b="0" dirty="0" err="1"/>
              <a:t>az</a:t>
            </a:r>
            <a:r>
              <a:rPr lang="en-US" b="0" dirty="0"/>
              <a:t> </a:t>
            </a:r>
            <a:r>
              <a:rPr lang="en-US" b="0" dirty="0" err="1"/>
              <a:t>adatokban</a:t>
            </a:r>
            <a:r>
              <a:rPr lang="en-US" b="0" dirty="0"/>
              <a:t> </a:t>
            </a:r>
            <a:r>
              <a:rPr lang="en-US" b="0" dirty="0" err="1"/>
              <a:t>esetleg</a:t>
            </a:r>
            <a:r>
              <a:rPr lang="en-US" b="0" dirty="0"/>
              <a:t> </a:t>
            </a:r>
            <a:r>
              <a:rPr lang="en-US" b="0" dirty="0" err="1"/>
              <a:t>meglévő</a:t>
            </a:r>
            <a:r>
              <a:rPr lang="en-US" b="0" dirty="0"/>
              <a:t> </a:t>
            </a:r>
            <a:r>
              <a:rPr lang="en-US" b="0" dirty="0" err="1"/>
              <a:t>mintáktól</a:t>
            </a:r>
            <a:r>
              <a:rPr lang="en-US" b="0" dirty="0"/>
              <a:t> </a:t>
            </a:r>
          </a:p>
          <a:p>
            <a:endParaRPr lang="en-US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833611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8888" y="116632"/>
            <a:ext cx="7427912" cy="1143000"/>
          </a:xfrm>
        </p:spPr>
        <p:txBody>
          <a:bodyPr/>
          <a:lstStyle/>
          <a:p>
            <a:r>
              <a:rPr lang="en-US" dirty="0" err="1"/>
              <a:t>Hogyan</a:t>
            </a:r>
            <a:r>
              <a:rPr lang="en-US" dirty="0"/>
              <a:t> </a:t>
            </a:r>
            <a:r>
              <a:rPr lang="en-US" dirty="0" err="1"/>
              <a:t>válasszunk</a:t>
            </a:r>
            <a:r>
              <a:rPr lang="en-US" dirty="0"/>
              <a:t> </a:t>
            </a:r>
            <a:r>
              <a:rPr lang="en-US" dirty="0" err="1"/>
              <a:t>hasítófüggvényt</a:t>
            </a:r>
            <a:r>
              <a:rPr lang="en-US" dirty="0"/>
              <a:t>?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258888" y="1484784"/>
            <a:ext cx="7427912" cy="4349750"/>
          </a:xfrm>
        </p:spPr>
        <p:txBody>
          <a:bodyPr/>
          <a:lstStyle/>
          <a:p>
            <a:r>
              <a:rPr lang="hu-HU" b="0" dirty="0"/>
              <a:t>heurisztika: </a:t>
            </a:r>
            <a:r>
              <a:rPr lang="en-US" b="0" dirty="0"/>
              <a:t>“</a:t>
            </a:r>
            <a:r>
              <a:rPr lang="en-US" b="0" dirty="0" err="1"/>
              <a:t>közel</a:t>
            </a:r>
            <a:r>
              <a:rPr lang="en-US" b="0" dirty="0"/>
              <a:t>” </a:t>
            </a:r>
            <a:r>
              <a:rPr lang="en-US" b="0" dirty="0" err="1"/>
              <a:t>lévő</a:t>
            </a:r>
            <a:r>
              <a:rPr lang="en-US" b="0" dirty="0"/>
              <a:t> </a:t>
            </a:r>
            <a:r>
              <a:rPr lang="en-US" b="0" dirty="0" err="1"/>
              <a:t>kulcsokhoz</a:t>
            </a:r>
            <a:r>
              <a:rPr lang="en-US" b="0" dirty="0"/>
              <a:t> </a:t>
            </a:r>
            <a:r>
              <a:rPr lang="en-US" b="0" dirty="0" err="1"/>
              <a:t>tartozó</a:t>
            </a:r>
            <a:r>
              <a:rPr lang="en-US" b="0" dirty="0"/>
              <a:t> </a:t>
            </a:r>
            <a:r>
              <a:rPr lang="en-US" b="0" dirty="0" err="1"/>
              <a:t>értékek</a:t>
            </a:r>
            <a:r>
              <a:rPr lang="en-US" b="0" dirty="0"/>
              <a:t> </a:t>
            </a:r>
            <a:r>
              <a:rPr lang="en-US" b="0" dirty="0" err="1"/>
              <a:t>távol</a:t>
            </a:r>
            <a:r>
              <a:rPr lang="en-US" b="0" dirty="0"/>
              <a:t> </a:t>
            </a:r>
            <a:r>
              <a:rPr lang="en-US" b="0" dirty="0" err="1"/>
              <a:t>legyenek</a:t>
            </a:r>
            <a:r>
              <a:rPr lang="en-US" b="0" dirty="0"/>
              <a:t> </a:t>
            </a:r>
            <a:r>
              <a:rPr lang="en-US" b="0" dirty="0" err="1"/>
              <a:t>egymástól</a:t>
            </a:r>
            <a:endParaRPr lang="en-US" b="0" dirty="0"/>
          </a:p>
          <a:p>
            <a:endParaRPr lang="en-US" sz="1100" b="0" dirty="0"/>
          </a:p>
          <a:p>
            <a:r>
              <a:rPr lang="en-US" b="0" dirty="0"/>
              <a:t>Pl. </a:t>
            </a:r>
            <a:r>
              <a:rPr lang="en-US" b="0" dirty="0" err="1"/>
              <a:t>vonalas</a:t>
            </a:r>
            <a:r>
              <a:rPr lang="en-US" b="0" dirty="0"/>
              <a:t> </a:t>
            </a:r>
            <a:r>
              <a:rPr lang="en-US" b="0" dirty="0" err="1"/>
              <a:t>telefonszámoknál</a:t>
            </a:r>
            <a:endParaRPr lang="en-US" b="0" dirty="0"/>
          </a:p>
          <a:p>
            <a:pPr marL="457200" lvl="1" indent="0">
              <a:buNone/>
            </a:pPr>
            <a:r>
              <a:rPr lang="en-US" b="0" dirty="0"/>
              <a:t>+36-62-541234	</a:t>
            </a:r>
          </a:p>
          <a:p>
            <a:pPr marL="457200" lvl="1" indent="0">
              <a:buNone/>
            </a:pPr>
            <a:r>
              <a:rPr lang="en-US" b="0" dirty="0"/>
              <a:t>+36-62-549876</a:t>
            </a:r>
          </a:p>
          <a:p>
            <a:pPr marL="457200" lvl="1" indent="0">
              <a:buNone/>
            </a:pPr>
            <a:r>
              <a:rPr lang="en-US" b="0" dirty="0" err="1"/>
              <a:t>Hasítás</a:t>
            </a:r>
            <a:r>
              <a:rPr lang="en-US" b="0" dirty="0"/>
              <a:t> </a:t>
            </a:r>
            <a:r>
              <a:rPr lang="en-US" b="0" dirty="0" err="1"/>
              <a:t>első</a:t>
            </a:r>
            <a:r>
              <a:rPr lang="en-US" b="0" dirty="0"/>
              <a:t> </a:t>
            </a:r>
            <a:r>
              <a:rPr lang="en-US" b="0" dirty="0" err="1"/>
              <a:t>számjegyek</a:t>
            </a:r>
            <a:r>
              <a:rPr lang="en-US" b="0" dirty="0"/>
              <a:t> </a:t>
            </a:r>
            <a:r>
              <a:rPr lang="en-US" b="0" dirty="0" err="1"/>
              <a:t>alpján</a:t>
            </a:r>
            <a:r>
              <a:rPr lang="en-US" b="0" dirty="0"/>
              <a:t> </a:t>
            </a:r>
            <a:r>
              <a:rPr lang="en-US" b="0" dirty="0" err="1"/>
              <a:t>nem</a:t>
            </a:r>
            <a:r>
              <a:rPr lang="en-US" b="0" dirty="0"/>
              <a:t> </a:t>
            </a:r>
            <a:r>
              <a:rPr lang="hu-HU" b="0" dirty="0"/>
              <a:t>egyszerű </a:t>
            </a:r>
            <a:r>
              <a:rPr lang="en-US" b="0" dirty="0" err="1"/>
              <a:t>egyenletes</a:t>
            </a:r>
            <a:r>
              <a:rPr lang="en-US" b="0" dirty="0"/>
              <a:t>, </a:t>
            </a:r>
            <a:r>
              <a:rPr lang="en-US" b="0" dirty="0" err="1"/>
              <a:t>utolsó</a:t>
            </a:r>
            <a:r>
              <a:rPr lang="en-US" b="0" dirty="0"/>
              <a:t> </a:t>
            </a:r>
            <a:r>
              <a:rPr lang="en-US" b="0" dirty="0" err="1"/>
              <a:t>számjegyek</a:t>
            </a:r>
            <a:r>
              <a:rPr lang="en-US" b="0" dirty="0"/>
              <a:t> </a:t>
            </a:r>
            <a:r>
              <a:rPr lang="en-US" b="0" dirty="0" err="1"/>
              <a:t>alapján</a:t>
            </a:r>
            <a:r>
              <a:rPr lang="en-US" b="0" dirty="0"/>
              <a:t> </a:t>
            </a:r>
            <a:r>
              <a:rPr lang="en-US" b="0" dirty="0" err="1"/>
              <a:t>jobb</a:t>
            </a:r>
            <a:r>
              <a:rPr lang="en-US" b="0" dirty="0"/>
              <a:t>!</a:t>
            </a:r>
          </a:p>
          <a:p>
            <a:pPr marL="457200" lvl="1" indent="0">
              <a:buNone/>
            </a:pPr>
            <a:endParaRPr lang="en-US" b="0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2610249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Kulcsok</a:t>
            </a:r>
            <a:r>
              <a:rPr lang="en-US" dirty="0"/>
              <a:t> </a:t>
            </a:r>
            <a:r>
              <a:rPr lang="en-US" dirty="0" err="1"/>
              <a:t>természetes</a:t>
            </a:r>
            <a:r>
              <a:rPr lang="en-US" dirty="0"/>
              <a:t> </a:t>
            </a:r>
            <a:r>
              <a:rPr lang="en-US" dirty="0" err="1"/>
              <a:t>számokkal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Ha </a:t>
            </a:r>
            <a:r>
              <a:rPr lang="en-US" b="0" dirty="0" err="1"/>
              <a:t>nem</a:t>
            </a:r>
            <a:r>
              <a:rPr lang="en-US" b="0" dirty="0"/>
              <a:t> </a:t>
            </a:r>
            <a:r>
              <a:rPr lang="en-US" b="0" dirty="0" err="1"/>
              <a:t>természetes</a:t>
            </a:r>
            <a:r>
              <a:rPr lang="en-US" b="0" dirty="0"/>
              <a:t> </a:t>
            </a:r>
            <a:r>
              <a:rPr lang="en-US" b="0" dirty="0" err="1"/>
              <a:t>számok</a:t>
            </a:r>
            <a:r>
              <a:rPr lang="en-US" b="0" dirty="0"/>
              <a:t> a </a:t>
            </a:r>
            <a:r>
              <a:rPr lang="en-US" b="0" dirty="0" err="1"/>
              <a:t>kulcsok</a:t>
            </a:r>
            <a:r>
              <a:rPr lang="en-US" b="0" dirty="0"/>
              <a:t> </a:t>
            </a:r>
            <a:r>
              <a:rPr lang="en-US" b="0" dirty="0" err="1"/>
              <a:t>akkor</a:t>
            </a:r>
            <a:r>
              <a:rPr lang="en-US" b="0" dirty="0"/>
              <a:t> </a:t>
            </a:r>
            <a:r>
              <a:rPr lang="en-US" b="0" dirty="0" err="1"/>
              <a:t>célszerű</a:t>
            </a:r>
            <a:r>
              <a:rPr lang="en-US" b="0" dirty="0"/>
              <a:t> </a:t>
            </a:r>
            <a:r>
              <a:rPr lang="en-US" b="0" dirty="0" err="1"/>
              <a:t>először</a:t>
            </a:r>
            <a:r>
              <a:rPr lang="en-US" b="0" dirty="0"/>
              <a:t> </a:t>
            </a:r>
            <a:r>
              <a:rPr lang="en-US" b="0" dirty="0" err="1"/>
              <a:t>átalakítani</a:t>
            </a:r>
            <a:r>
              <a:rPr lang="en-US" b="0" dirty="0"/>
              <a:t> </a:t>
            </a:r>
            <a:r>
              <a:rPr lang="en-US" b="0" dirty="0" err="1"/>
              <a:t>természetes</a:t>
            </a:r>
            <a:r>
              <a:rPr lang="en-US" b="0" dirty="0"/>
              <a:t> </a:t>
            </a:r>
            <a:r>
              <a:rPr lang="en-US" b="0" dirty="0" err="1"/>
              <a:t>számra</a:t>
            </a:r>
            <a:endParaRPr lang="en-US" b="0" dirty="0"/>
          </a:p>
          <a:p>
            <a:r>
              <a:rPr lang="en-US" b="0" dirty="0"/>
              <a:t>Pl. String </a:t>
            </a:r>
            <a:r>
              <a:rPr lang="en-US" b="0" dirty="0" err="1"/>
              <a:t>esetén</a:t>
            </a:r>
            <a:r>
              <a:rPr lang="en-US" b="0" dirty="0"/>
              <a:t> </a:t>
            </a:r>
            <a:r>
              <a:rPr lang="hu-HU" b="0" dirty="0" err="1"/>
              <a:t>ascii</a:t>
            </a:r>
            <a:r>
              <a:rPr lang="hu-HU" b="0" dirty="0"/>
              <a:t> </a:t>
            </a:r>
            <a:r>
              <a:rPr lang="en-US" b="0" dirty="0" err="1"/>
              <a:t>karakterek</a:t>
            </a:r>
            <a:r>
              <a:rPr lang="hu-HU" b="0" dirty="0"/>
              <a:t>  </a:t>
            </a:r>
            <a:r>
              <a:rPr lang="en-US" b="0" dirty="0"/>
              <a:t>128-as </a:t>
            </a:r>
            <a:r>
              <a:rPr lang="en-US" b="0" dirty="0" err="1"/>
              <a:t>számrendszerbeli</a:t>
            </a:r>
            <a:r>
              <a:rPr lang="en-US" b="0" dirty="0"/>
              <a:t> </a:t>
            </a:r>
            <a:r>
              <a:rPr lang="en-US" b="0" dirty="0" err="1"/>
              <a:t>számoknak</a:t>
            </a:r>
            <a:r>
              <a:rPr lang="en-US" b="0" dirty="0"/>
              <a:t> </a:t>
            </a:r>
            <a:r>
              <a:rPr lang="en-US" b="0" dirty="0" err="1"/>
              <a:t>tekinthetjük</a:t>
            </a:r>
            <a:endParaRPr lang="en-US" b="0" dirty="0"/>
          </a:p>
          <a:p>
            <a:r>
              <a:rPr lang="en-US" b="0" dirty="0" err="1"/>
              <a:t>Természetes</a:t>
            </a:r>
            <a:r>
              <a:rPr lang="en-US" b="0" dirty="0"/>
              <a:t> </a:t>
            </a:r>
            <a:r>
              <a:rPr lang="en-US" b="0" dirty="0" err="1"/>
              <a:t>számokra</a:t>
            </a:r>
            <a:r>
              <a:rPr lang="en-US" b="0" dirty="0"/>
              <a:t> </a:t>
            </a:r>
            <a:r>
              <a:rPr lang="en-US" b="0" dirty="0" err="1"/>
              <a:t>számtalan</a:t>
            </a:r>
            <a:r>
              <a:rPr lang="en-US" b="0" dirty="0"/>
              <a:t> </a:t>
            </a:r>
            <a:r>
              <a:rPr lang="en-US" b="0" dirty="0" err="1"/>
              <a:t>hasító</a:t>
            </a:r>
            <a:r>
              <a:rPr lang="en-US" b="0" dirty="0"/>
              <a:t> </a:t>
            </a:r>
            <a:r>
              <a:rPr lang="en-US" b="0" dirty="0" err="1"/>
              <a:t>függvény</a:t>
            </a:r>
            <a:r>
              <a:rPr lang="en-US" b="0" dirty="0"/>
              <a:t> </a:t>
            </a:r>
            <a:r>
              <a:rPr lang="en-US" b="0" dirty="0" err="1"/>
              <a:t>lett</a:t>
            </a:r>
            <a:r>
              <a:rPr lang="en-US" b="0" dirty="0"/>
              <a:t> </a:t>
            </a:r>
            <a:r>
              <a:rPr lang="en-US" b="0" dirty="0" err="1"/>
              <a:t>kidolgozva</a:t>
            </a:r>
            <a:r>
              <a:rPr lang="is-IS" b="0" dirty="0"/>
              <a:t>…</a:t>
            </a:r>
            <a:endParaRPr lang="en-US" b="0" dirty="0"/>
          </a:p>
        </p:txBody>
      </p:sp>
    </p:spTree>
    <p:extLst>
      <p:ext uri="{BB962C8B-B14F-4D97-AF65-F5344CB8AC3E}">
        <p14:creationId xmlns:p14="http://schemas.microsoft.com/office/powerpoint/2010/main" val="389907615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Osztásos</a:t>
            </a:r>
            <a:r>
              <a:rPr lang="en-US" dirty="0"/>
              <a:t> </a:t>
            </a:r>
            <a:r>
              <a:rPr lang="en-US" dirty="0" err="1"/>
              <a:t>módszer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buNone/>
            </a:pPr>
            <a:r>
              <a:rPr lang="en-US" dirty="0"/>
              <a:t>h(</a:t>
            </a:r>
            <a:r>
              <a:rPr lang="en-US" i="1" dirty="0"/>
              <a:t>k</a:t>
            </a:r>
            <a:r>
              <a:rPr lang="en-US" dirty="0"/>
              <a:t>) = </a:t>
            </a:r>
            <a:r>
              <a:rPr lang="en-US" i="1" dirty="0"/>
              <a:t>k</a:t>
            </a:r>
            <a:r>
              <a:rPr lang="en-US" dirty="0"/>
              <a:t> mod </a:t>
            </a:r>
            <a:r>
              <a:rPr lang="en-US" i="1" dirty="0"/>
              <a:t>m</a:t>
            </a:r>
          </a:p>
          <a:p>
            <a:pPr marL="0" indent="0">
              <a:buNone/>
            </a:pPr>
            <a:endParaRPr lang="hu-HU" b="0" dirty="0"/>
          </a:p>
          <a:p>
            <a:pPr marL="0" indent="0">
              <a:buNone/>
            </a:pPr>
            <a:r>
              <a:rPr lang="en-US" b="0" dirty="0" err="1"/>
              <a:t>Jó</a:t>
            </a:r>
            <a:r>
              <a:rPr lang="en-US" b="0" dirty="0"/>
              <a:t> </a:t>
            </a:r>
            <a:r>
              <a:rPr lang="en-US" b="0" dirty="0" err="1"/>
              <a:t>általában</a:t>
            </a:r>
            <a:r>
              <a:rPr lang="en-US" b="0" dirty="0"/>
              <a:t> ha </a:t>
            </a:r>
            <a:r>
              <a:rPr lang="en-US" b="0" i="1" dirty="0"/>
              <a:t>m </a:t>
            </a:r>
            <a:r>
              <a:rPr lang="en-US" b="0" dirty="0" err="1"/>
              <a:t>kettő</a:t>
            </a:r>
            <a:r>
              <a:rPr lang="en-US" b="0" dirty="0"/>
              <a:t> </a:t>
            </a:r>
            <a:r>
              <a:rPr lang="en-US" b="0" dirty="0" err="1"/>
              <a:t>hatványhoz</a:t>
            </a:r>
            <a:r>
              <a:rPr lang="en-US" b="0" dirty="0"/>
              <a:t> </a:t>
            </a:r>
            <a:r>
              <a:rPr lang="en-US" b="0" dirty="0" err="1"/>
              <a:t>nem</a:t>
            </a:r>
            <a:r>
              <a:rPr lang="en-US" b="0" dirty="0"/>
              <a:t> </a:t>
            </a:r>
            <a:r>
              <a:rPr lang="en-US" b="0" dirty="0" err="1"/>
              <a:t>túl</a:t>
            </a:r>
            <a:r>
              <a:rPr lang="en-US" b="0" dirty="0"/>
              <a:t> </a:t>
            </a:r>
            <a:r>
              <a:rPr lang="en-US" b="0" dirty="0" err="1"/>
              <a:t>közeli</a:t>
            </a:r>
            <a:r>
              <a:rPr lang="en-US" b="0" dirty="0"/>
              <a:t> </a:t>
            </a:r>
            <a:r>
              <a:rPr lang="en-US" b="0" dirty="0" err="1"/>
              <a:t>prímek</a:t>
            </a:r>
            <a:r>
              <a:rPr lang="en-US" b="0" dirty="0"/>
              <a:t> </a:t>
            </a:r>
          </a:p>
          <a:p>
            <a:pPr marL="0" indent="0">
              <a:buNone/>
            </a:pPr>
            <a:r>
              <a:rPr lang="hu-HU" b="0" dirty="0"/>
              <a:t>Pl. n~2000 és </a:t>
            </a:r>
            <a:r>
              <a:rPr lang="en-US" b="0" i="1" dirty="0"/>
              <a:t>α=</a:t>
            </a:r>
            <a:r>
              <a:rPr lang="en-US" b="0" dirty="0"/>
              <a:t>3 </a:t>
            </a:r>
            <a:r>
              <a:rPr lang="hu-HU" b="0" dirty="0"/>
              <a:t>a cél a</a:t>
            </a:r>
            <a:r>
              <a:rPr lang="en-US" b="0" dirty="0" err="1"/>
              <a:t>kkor</a:t>
            </a:r>
            <a:r>
              <a:rPr lang="en-US" b="0" dirty="0"/>
              <a:t> </a:t>
            </a:r>
            <a:r>
              <a:rPr lang="en-US" b="0" dirty="0" err="1"/>
              <a:t>érdemes</a:t>
            </a:r>
            <a:r>
              <a:rPr lang="en-US" b="0" dirty="0"/>
              <a:t> m=701-re </a:t>
            </a:r>
            <a:r>
              <a:rPr lang="en-US" b="0" dirty="0" err="1"/>
              <a:t>választani</a:t>
            </a:r>
            <a:r>
              <a:rPr lang="en-US" b="0" dirty="0"/>
              <a:t> (</a:t>
            </a:r>
            <a:r>
              <a:rPr lang="en-US" b="0" dirty="0" err="1"/>
              <a:t>prím</a:t>
            </a:r>
            <a:r>
              <a:rPr lang="en-US" b="0" dirty="0"/>
              <a:t>)</a:t>
            </a:r>
            <a:endParaRPr lang="hu-HU" b="0" dirty="0"/>
          </a:p>
          <a:p>
            <a:endParaRPr lang="en-US" i="1" dirty="0"/>
          </a:p>
        </p:txBody>
      </p:sp>
    </p:spTree>
    <p:extLst>
      <p:ext uri="{BB962C8B-B14F-4D97-AF65-F5344CB8AC3E}">
        <p14:creationId xmlns:p14="http://schemas.microsoft.com/office/powerpoint/2010/main" val="2873702940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/>
              <a:t>Szorzásos</a:t>
            </a:r>
            <a:r>
              <a:rPr lang="en-US" dirty="0"/>
              <a:t> </a:t>
            </a:r>
            <a:r>
              <a:rPr lang="en-US" dirty="0" err="1"/>
              <a:t>módszer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b="0" dirty="0"/>
              <a:t>0&lt;A&lt;1</a:t>
            </a:r>
          </a:p>
          <a:p>
            <a:r>
              <a:rPr lang="en-US" dirty="0"/>
              <a:t>h(k)=m(kA mod 1)</a:t>
            </a:r>
          </a:p>
          <a:p>
            <a:r>
              <a:rPr lang="en-US" b="0" i="1" dirty="0"/>
              <a:t>m</a:t>
            </a:r>
            <a:r>
              <a:rPr lang="en-US" b="0" dirty="0"/>
              <a:t> </a:t>
            </a:r>
            <a:r>
              <a:rPr lang="en-US" b="0" dirty="0" err="1"/>
              <a:t>nem</a:t>
            </a:r>
            <a:r>
              <a:rPr lang="en-US" b="0" dirty="0"/>
              <a:t> </a:t>
            </a:r>
            <a:r>
              <a:rPr lang="en-US" b="0" dirty="0" err="1"/>
              <a:t>kritikus</a:t>
            </a:r>
            <a:r>
              <a:rPr lang="en-US" b="0" dirty="0"/>
              <a:t>, </a:t>
            </a:r>
            <a:r>
              <a:rPr lang="en-US" b="0" dirty="0" err="1"/>
              <a:t>általában</a:t>
            </a:r>
            <a:r>
              <a:rPr lang="en-US" b="0" dirty="0"/>
              <a:t> </a:t>
            </a:r>
            <a:r>
              <a:rPr lang="en-US" b="0" dirty="0" err="1"/>
              <a:t>kettő</a:t>
            </a:r>
            <a:r>
              <a:rPr lang="en-US" b="0" dirty="0"/>
              <a:t> </a:t>
            </a:r>
            <a:r>
              <a:rPr lang="en-US" b="0" dirty="0" err="1"/>
              <a:t>hatvány</a:t>
            </a:r>
            <a:r>
              <a:rPr lang="en-US" b="0" dirty="0"/>
              <a:t> </a:t>
            </a:r>
            <a:r>
              <a:rPr lang="en-US" b="0" i="1" dirty="0"/>
              <a:t>→ </a:t>
            </a:r>
            <a:r>
              <a:rPr lang="en-US" b="0" dirty="0" err="1"/>
              <a:t>gyorsan</a:t>
            </a:r>
            <a:r>
              <a:rPr lang="en-US" b="0" dirty="0"/>
              <a:t> </a:t>
            </a:r>
            <a:r>
              <a:rPr lang="en-US" b="0" dirty="0" err="1"/>
              <a:t>számolható</a:t>
            </a:r>
            <a:endParaRPr lang="en-US" b="0" dirty="0"/>
          </a:p>
          <a:p>
            <a:r>
              <a:rPr lang="en-US" b="0" i="1" dirty="0"/>
              <a:t>A</a:t>
            </a:r>
            <a:r>
              <a:rPr lang="en-US" b="0" dirty="0"/>
              <a:t> </a:t>
            </a:r>
            <a:r>
              <a:rPr lang="en-US" b="0" dirty="0" err="1"/>
              <a:t>választása</a:t>
            </a:r>
            <a:r>
              <a:rPr lang="en-US" b="0" dirty="0"/>
              <a:t> </a:t>
            </a:r>
            <a:r>
              <a:rPr lang="en-US" b="0" dirty="0" err="1"/>
              <a:t>még</a:t>
            </a:r>
            <a:r>
              <a:rPr lang="en-US" b="0" dirty="0"/>
              <a:t> </a:t>
            </a:r>
            <a:r>
              <a:rPr lang="en-US" b="0" dirty="0" err="1"/>
              <a:t>befolyásolja</a:t>
            </a:r>
            <a:r>
              <a:rPr lang="en-US" b="0" dirty="0"/>
              <a:t> </a:t>
            </a:r>
            <a:r>
              <a:rPr lang="en-US" b="0" dirty="0" err="1"/>
              <a:t>az</a:t>
            </a:r>
            <a:r>
              <a:rPr lang="en-US" b="0" dirty="0"/>
              <a:t> </a:t>
            </a:r>
            <a:r>
              <a:rPr lang="en-US" b="0" dirty="0" err="1"/>
              <a:t>egyenletességet</a:t>
            </a:r>
            <a:r>
              <a:rPr lang="en-US" b="0" dirty="0"/>
              <a:t>, de </a:t>
            </a:r>
            <a:r>
              <a:rPr lang="en-US" b="0" dirty="0" err="1"/>
              <a:t>nem</a:t>
            </a:r>
            <a:r>
              <a:rPr lang="en-US" b="0" dirty="0"/>
              <a:t> </a:t>
            </a:r>
            <a:r>
              <a:rPr lang="en-US" b="0" dirty="0" err="1"/>
              <a:t>annyira</a:t>
            </a:r>
            <a:r>
              <a:rPr lang="en-US" b="0" dirty="0"/>
              <a:t> </a:t>
            </a:r>
            <a:r>
              <a:rPr lang="en-US" b="0" dirty="0" err="1"/>
              <a:t>kritikus</a:t>
            </a:r>
            <a:endParaRPr lang="en-US" b="0" dirty="0"/>
          </a:p>
          <a:p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185714" y="5013176"/>
            <a:ext cx="4104456" cy="86409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31578607"/>
      </p:ext>
    </p:extLst>
  </p:cSld>
  <p:clrMapOvr>
    <a:masterClrMapping/>
  </p:clrMapOvr>
</p:sld>
</file>

<file path=ppt/theme/theme1.xml><?xml version="1.0" encoding="utf-8"?>
<a:theme xmlns:a="http://schemas.openxmlformats.org/drawingml/2006/main" name="2_Alapértelmezett terv">
  <a:themeElements>
    <a:clrScheme name="2_Alapértelmezett terv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2_Alapértelmezett terv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:a14="http://schemas.microsoft.com/office/drawing/2010/main">
              <a:effectLst>
                <a:outerShdw dist="35921" dir="2700000" algn="ctr" rotWithShape="0">
                  <a:schemeClr val="bg2"/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hu-HU" altLang="hu-HU" sz="1000" b="0" i="0" u="none" strike="noStrike" cap="none" normalizeH="0" baseline="0" smtClean="0">
            <a:ln>
              <a:noFill/>
            </a:ln>
            <a:solidFill>
              <a:schemeClr val="tx1"/>
            </a:solidFill>
            <a:effectLst/>
            <a:latin typeface="Arial" charset="0"/>
          </a:defRPr>
        </a:defPPr>
      </a:lstStyle>
    </a:lnDef>
  </a:objectDefaults>
  <a:extraClrSchemeLst>
    <a:extraClrScheme>
      <a:clrScheme name="2_Alapértelmezett terv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2_Alapértelmezett terv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2_Alapértelmezett terv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767</TotalTime>
  <Words>213</Words>
  <Application>Microsoft Macintosh PowerPoint</Application>
  <PresentationFormat>On-screen Show (4:3)</PresentationFormat>
  <Paragraphs>31</Paragraphs>
  <Slides>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7</vt:i4>
      </vt:variant>
    </vt:vector>
  </HeadingPairs>
  <TitlesOfParts>
    <vt:vector size="9" baseType="lpstr">
      <vt:lpstr>Arial</vt:lpstr>
      <vt:lpstr>2_Alapértelmezett terv</vt:lpstr>
      <vt:lpstr>PowerPoint Presentation</vt:lpstr>
      <vt:lpstr>PowerPoint Presentation</vt:lpstr>
      <vt:lpstr>Hogyan válasszunk hasítófüggvényt?</vt:lpstr>
      <vt:lpstr>Hogyan válasszunk hasítófüggvényt?</vt:lpstr>
      <vt:lpstr>Kulcsok természetes számokkal</vt:lpstr>
      <vt:lpstr>Osztásos módszer</vt:lpstr>
      <vt:lpstr>Szorzásos módszer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Richárd Farkas</dc:creator>
  <cp:lastModifiedBy>Richárd Farkas</cp:lastModifiedBy>
  <cp:revision>33</cp:revision>
  <dcterms:created xsi:type="dcterms:W3CDTF">2020-09-28T09:38:30Z</dcterms:created>
  <dcterms:modified xsi:type="dcterms:W3CDTF">2020-10-23T16:13:29Z</dcterms:modified>
</cp:coreProperties>
</file>