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555" r:id="rId3"/>
    <p:sldId id="557" r:id="rId4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395"/>
    <p:restoredTop sz="94694"/>
  </p:normalViewPr>
  <p:slideViewPr>
    <p:cSldViewPr snapToGrid="0" snapToObjects="1">
      <p:cViewPr varScale="1">
        <p:scale>
          <a:sx n="108" d="100"/>
          <a:sy n="108" d="100"/>
        </p:scale>
        <p:origin x="9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944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893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2620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537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9302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8857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325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8999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33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1828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6205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177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69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Bináris keresőfa </a:t>
            </a:r>
            <a:r>
              <a:rPr lang="hu-HU" sz="3200" b="1" spc="-1" dirty="0" err="1">
                <a:solidFill>
                  <a:srgbClr val="333333"/>
                </a:solidFill>
                <a:latin typeface="Arial"/>
              </a:rPr>
              <a:t>vs</a:t>
            </a: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 Hasító tábla</a:t>
            </a:r>
            <a:endParaRPr lang="hu-HU" sz="3200" spc="-1" dirty="0">
              <a:solidFill>
                <a:srgbClr val="333333"/>
              </a:solidFill>
              <a:latin typeface="Arial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2020. október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8. hét – 6.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S08E06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47299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KeresőFa</a:t>
            </a:r>
            <a:r>
              <a:rPr lang="en-US" dirty="0"/>
              <a:t> vs </a:t>
            </a:r>
            <a:r>
              <a:rPr lang="en-US" dirty="0" err="1"/>
              <a:t>Hasító</a:t>
            </a:r>
            <a:r>
              <a:rPr lang="en-US" dirty="0"/>
              <a:t> </a:t>
            </a:r>
            <a:r>
              <a:rPr lang="en-US" dirty="0" err="1"/>
              <a:t>táblák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9512" y="1628800"/>
          <a:ext cx="8856987" cy="40482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8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3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3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83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09645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Legrosszabb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eset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Átlagos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eset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rendezett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műveletek</a:t>
                      </a:r>
                      <a:r>
                        <a:rPr lang="en-US" dirty="0"/>
                        <a:t>?</a:t>
                      </a:r>
                    </a:p>
                  </a:txBody>
                  <a:tcPr vert="vert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64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KERES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BESZÚR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TÖRÖL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KERES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BESZÚR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TÖRÖL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645">
                <a:tc>
                  <a:txBody>
                    <a:bodyPr/>
                    <a:lstStyle/>
                    <a:p>
                      <a:r>
                        <a:rPr lang="en-US" dirty="0" err="1"/>
                        <a:t>rendezett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tömb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log 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log 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645">
                <a:tc>
                  <a:txBody>
                    <a:bodyPr/>
                    <a:lstStyle/>
                    <a:p>
                      <a:r>
                        <a:rPr lang="en-US" dirty="0" err="1"/>
                        <a:t>piros-fekete</a:t>
                      </a:r>
                      <a:r>
                        <a:rPr lang="en-US" dirty="0"/>
                        <a:t> fa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log 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log 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 log</a:t>
                      </a:r>
                      <a:r>
                        <a:rPr lang="en-US" baseline="0" dirty="0"/>
                        <a:t> 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log 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log 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log 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9645">
                <a:tc>
                  <a:txBody>
                    <a:bodyPr/>
                    <a:lstStyle/>
                    <a:p>
                      <a:r>
                        <a:rPr lang="en-US" dirty="0" err="1"/>
                        <a:t>hasító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tábla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2" descr="C:\Users\frichie\AppData\Local\Microsoft\Windows\Temporary Internet Files\Content.IE5\CQHSGNFI\Kliponious-green-tick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3284984"/>
            <a:ext cx="604414" cy="691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frichie\AppData\Local\Microsoft\Windows\Temporary Internet Files\Content.IE5\CQHSGNFI\Kliponious-green-tick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135130"/>
            <a:ext cx="604414" cy="691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Users\frichie\AppData\Local\Microsoft\Windows\Temporary Internet Files\Content.IE5\KITUZJXR\Red-Cross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845" y="4941168"/>
            <a:ext cx="807040" cy="691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77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532440" cy="1143000"/>
          </a:xfrm>
        </p:spPr>
        <p:txBody>
          <a:bodyPr/>
          <a:lstStyle/>
          <a:p>
            <a:r>
              <a:rPr lang="en-US" sz="4000" dirty="0" err="1"/>
              <a:t>KeresőFa</a:t>
            </a:r>
            <a:r>
              <a:rPr lang="en-US" sz="4000" dirty="0"/>
              <a:t> vs </a:t>
            </a:r>
            <a:r>
              <a:rPr lang="en-US" sz="4000" dirty="0" err="1"/>
              <a:t>Hasító</a:t>
            </a:r>
            <a:r>
              <a:rPr lang="en-US" sz="4000" dirty="0"/>
              <a:t> </a:t>
            </a:r>
            <a:r>
              <a:rPr lang="en-US" sz="4000" dirty="0" err="1"/>
              <a:t>tábla</a:t>
            </a:r>
            <a:r>
              <a:rPr lang="en-US" sz="4000" dirty="0"/>
              <a:t> </a:t>
            </a:r>
            <a:r>
              <a:rPr lang="en-US" sz="4000" dirty="0" err="1"/>
              <a:t>Javában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484784"/>
            <a:ext cx="7427912" cy="4349750"/>
          </a:xfrm>
        </p:spPr>
        <p:txBody>
          <a:bodyPr/>
          <a:lstStyle/>
          <a:p>
            <a:pPr marL="0" indent="0">
              <a:buNone/>
            </a:pPr>
            <a:r>
              <a:rPr lang="hu-HU" sz="2800" b="0" dirty="0" err="1">
                <a:solidFill>
                  <a:srgbClr val="000000"/>
                </a:solidFill>
                <a:latin typeface="Consolas"/>
              </a:rPr>
              <a:t>Set</a:t>
            </a:r>
            <a:r>
              <a:rPr lang="hu-HU" sz="2800" b="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hu-HU" sz="2800" b="0" dirty="0" err="1">
                <a:solidFill>
                  <a:srgbClr val="000000"/>
                </a:solidFill>
                <a:latin typeface="Consolas"/>
              </a:rPr>
              <a:t>MyClass</a:t>
            </a:r>
            <a:r>
              <a:rPr lang="hu-HU" sz="2800" b="0" dirty="0">
                <a:solidFill>
                  <a:srgbClr val="000000"/>
                </a:solidFill>
                <a:latin typeface="Consolas"/>
              </a:rPr>
              <a:t>&gt; s = </a:t>
            </a:r>
            <a:r>
              <a:rPr lang="hu-HU" sz="2800" b="0" dirty="0" err="1">
                <a:solidFill>
                  <a:srgbClr val="7F0055"/>
                </a:solidFill>
                <a:latin typeface="Consolas"/>
              </a:rPr>
              <a:t>new</a:t>
            </a:r>
            <a:r>
              <a:rPr lang="hu-HU" sz="2800" b="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2800" b="0" dirty="0" err="1">
                <a:solidFill>
                  <a:srgbClr val="000000"/>
                </a:solidFill>
                <a:latin typeface="Consolas"/>
              </a:rPr>
              <a:t>TreeSet</a:t>
            </a:r>
            <a:r>
              <a:rPr lang="hu-HU" sz="2800" b="0" dirty="0">
                <a:solidFill>
                  <a:srgbClr val="000000"/>
                </a:solidFill>
                <a:latin typeface="Consolas"/>
              </a:rPr>
              <a:t>&lt;&gt;();</a:t>
            </a:r>
          </a:p>
          <a:p>
            <a:pPr marL="0" indent="0">
              <a:buNone/>
            </a:pPr>
            <a:r>
              <a:rPr lang="hu-HU" sz="2000" b="0" dirty="0">
                <a:solidFill>
                  <a:srgbClr val="7F0055"/>
                </a:solidFill>
                <a:latin typeface="Consolas"/>
              </a:rPr>
              <a:t>   </a:t>
            </a:r>
            <a:r>
              <a:rPr lang="hu-HU" sz="2000" b="0" dirty="0" err="1">
                <a:solidFill>
                  <a:srgbClr val="7F0055"/>
                </a:solidFill>
                <a:latin typeface="Consolas"/>
              </a:rPr>
              <a:t>class</a:t>
            </a:r>
            <a:r>
              <a:rPr lang="hu-HU" sz="2000" b="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2000" b="0" dirty="0" err="1">
                <a:solidFill>
                  <a:srgbClr val="000000"/>
                </a:solidFill>
                <a:latin typeface="Consolas"/>
              </a:rPr>
              <a:t>MyClass</a:t>
            </a:r>
            <a:r>
              <a:rPr lang="hu-HU" sz="2000" b="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0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2000" b="0" dirty="0">
                <a:solidFill>
                  <a:srgbClr val="000000"/>
                </a:solidFill>
                <a:latin typeface="Consolas"/>
              </a:rPr>
              <a:t> Comparable&lt;</a:t>
            </a:r>
            <a:r>
              <a:rPr lang="en-US" sz="2000" b="0" dirty="0" err="1">
                <a:solidFill>
                  <a:srgbClr val="000000"/>
                </a:solidFill>
                <a:latin typeface="Consolas"/>
              </a:rPr>
              <a:t>MyClass</a:t>
            </a:r>
            <a:r>
              <a:rPr lang="en-US" sz="2000" b="0" dirty="0">
                <a:solidFill>
                  <a:srgbClr val="000000"/>
                </a:solidFill>
                <a:latin typeface="Consolas"/>
              </a:rPr>
              <a:t>&gt;</a:t>
            </a:r>
          </a:p>
          <a:p>
            <a:pPr marL="0" indent="0">
              <a:buNone/>
            </a:pPr>
            <a:r>
              <a:rPr lang="en-US" sz="2000" b="0" dirty="0">
                <a:solidFill>
                  <a:srgbClr val="7F0055"/>
                </a:solidFill>
                <a:latin typeface="Consolas"/>
              </a:rPr>
              <a:t>   </a:t>
            </a:r>
            <a:r>
              <a:rPr lang="en-US" sz="2000" b="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0" dirty="0" err="1">
                <a:solidFill>
                  <a:srgbClr val="000000"/>
                </a:solidFill>
                <a:latin typeface="Consolas"/>
              </a:rPr>
              <a:t>MyClass.compareTo</a:t>
            </a:r>
            <a:r>
              <a:rPr lang="en-US" sz="2000" b="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b="0" dirty="0" err="1">
                <a:solidFill>
                  <a:srgbClr val="000000"/>
                </a:solidFill>
                <a:latin typeface="Consolas"/>
              </a:rPr>
              <a:t>MyClass</a:t>
            </a:r>
            <a:r>
              <a:rPr lang="en-US" sz="2000" b="0" dirty="0">
                <a:solidFill>
                  <a:srgbClr val="000000"/>
                </a:solidFill>
                <a:latin typeface="Consolas"/>
              </a:rPr>
              <a:t> c)</a:t>
            </a:r>
            <a:endParaRPr lang="hu-HU" sz="2000" b="0" dirty="0">
              <a:solidFill>
                <a:srgbClr val="000000"/>
              </a:solidFill>
              <a:latin typeface="Consolas"/>
            </a:endParaRPr>
          </a:p>
          <a:p>
            <a:pPr marL="0" indent="0">
              <a:buNone/>
            </a:pPr>
            <a:r>
              <a:rPr lang="hu-HU" sz="2800" b="0" dirty="0" err="1">
                <a:solidFill>
                  <a:srgbClr val="000000"/>
                </a:solidFill>
                <a:latin typeface="Consolas"/>
              </a:rPr>
              <a:t>Set</a:t>
            </a:r>
            <a:r>
              <a:rPr lang="hu-HU" sz="2800" b="0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hu-HU" sz="2800" b="0" dirty="0" err="1">
                <a:solidFill>
                  <a:srgbClr val="000000"/>
                </a:solidFill>
                <a:latin typeface="Consolas"/>
              </a:rPr>
              <a:t>MyClass</a:t>
            </a:r>
            <a:r>
              <a:rPr lang="hu-HU" sz="2800" b="0" dirty="0">
                <a:solidFill>
                  <a:srgbClr val="000000"/>
                </a:solidFill>
                <a:latin typeface="Consolas"/>
              </a:rPr>
              <a:t>&gt; s = </a:t>
            </a:r>
            <a:r>
              <a:rPr lang="hu-HU" sz="2800" b="0" dirty="0" err="1">
                <a:solidFill>
                  <a:srgbClr val="7F0055"/>
                </a:solidFill>
                <a:latin typeface="Consolas"/>
              </a:rPr>
              <a:t>new</a:t>
            </a:r>
            <a:r>
              <a:rPr lang="hu-HU" sz="2800" b="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2800" b="0" dirty="0" err="1">
                <a:solidFill>
                  <a:srgbClr val="000000"/>
                </a:solidFill>
                <a:latin typeface="Consolas"/>
              </a:rPr>
              <a:t>HashSet</a:t>
            </a:r>
            <a:r>
              <a:rPr lang="hu-HU" sz="2800" b="0" dirty="0">
                <a:solidFill>
                  <a:srgbClr val="000000"/>
                </a:solidFill>
                <a:latin typeface="Consolas"/>
              </a:rPr>
              <a:t>&lt;&gt;();        </a:t>
            </a:r>
          </a:p>
          <a:p>
            <a:pPr marL="0" indent="0">
              <a:buNone/>
            </a:pPr>
            <a:r>
              <a:rPr lang="hu-HU" sz="2800" b="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hu-HU" sz="2000" b="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hu-HU" sz="2000" b="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2000" b="0" dirty="0" err="1">
                <a:solidFill>
                  <a:srgbClr val="000000"/>
                </a:solidFill>
                <a:latin typeface="Consolas"/>
              </a:rPr>
              <a:t>MyClass.equals</a:t>
            </a:r>
            <a:r>
              <a:rPr lang="hu-HU" sz="2000" b="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hu-HU" sz="2000" b="0" dirty="0" err="1">
                <a:solidFill>
                  <a:srgbClr val="000000"/>
                </a:solidFill>
                <a:latin typeface="Consolas"/>
              </a:rPr>
              <a:t>Object</a:t>
            </a:r>
            <a:r>
              <a:rPr lang="hu-HU" sz="2000" b="0" dirty="0">
                <a:solidFill>
                  <a:srgbClr val="000000"/>
                </a:solidFill>
                <a:latin typeface="Consolas"/>
              </a:rPr>
              <a:t> o)</a:t>
            </a:r>
          </a:p>
          <a:p>
            <a:pPr marL="0" indent="0">
              <a:buNone/>
            </a:pPr>
            <a:r>
              <a:rPr lang="hu-HU" sz="2000" b="0" dirty="0">
                <a:solidFill>
                  <a:srgbClr val="7F0055"/>
                </a:solidFill>
                <a:latin typeface="Consolas"/>
              </a:rPr>
              <a:t>    int</a:t>
            </a:r>
            <a:r>
              <a:rPr lang="hu-HU" sz="2000" b="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hu-HU" sz="2000" b="0" dirty="0" err="1">
                <a:solidFill>
                  <a:srgbClr val="000000"/>
                </a:solidFill>
                <a:latin typeface="Consolas"/>
              </a:rPr>
              <a:t>MyClass.hashCode</a:t>
            </a:r>
            <a:r>
              <a:rPr lang="hu-HU" sz="2000" b="0" dirty="0">
                <a:solidFill>
                  <a:srgbClr val="000000"/>
                </a:solidFill>
                <a:latin typeface="Consolas"/>
              </a:rPr>
              <a:t>()</a:t>
            </a:r>
          </a:p>
          <a:p>
            <a:pPr marL="0" indent="0">
              <a:buNone/>
            </a:pPr>
            <a:endParaRPr lang="hu-HU" sz="2000" b="0" dirty="0"/>
          </a:p>
          <a:p>
            <a:pPr marL="0" indent="0">
              <a:buNone/>
            </a:pPr>
            <a:r>
              <a:rPr lang="hu-HU" b="0" dirty="0" err="1"/>
              <a:t>HashSet</a:t>
            </a:r>
            <a:r>
              <a:rPr lang="hu-HU" b="0" dirty="0"/>
              <a:t> általában gyorsabb, de ha rendezett műveletekre is szükségünk van, akkor </a:t>
            </a:r>
            <a:r>
              <a:rPr lang="hu-HU" b="0" dirty="0" err="1"/>
              <a:t>TreeSet</a:t>
            </a:r>
            <a:r>
              <a:rPr lang="hu-HU" b="0" dirty="0"/>
              <a:t>!</a:t>
            </a:r>
            <a:endParaRPr lang="en-US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359470"/>
      </p:ext>
    </p:extLst>
  </p:cSld>
  <p:clrMapOvr>
    <a:masterClrMapping/>
  </p:clrMapOvr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147</Words>
  <Application>Microsoft Macintosh PowerPoint</Application>
  <PresentationFormat>On-screen Show (4:3)</PresentationFormat>
  <Paragraphs>46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Consolas</vt:lpstr>
      <vt:lpstr>2_Alapértelmezett terv</vt:lpstr>
      <vt:lpstr>PowerPoint Presentation</vt:lpstr>
      <vt:lpstr>KeresőFa vs Hasító táblák</vt:lpstr>
      <vt:lpstr>KeresőFa vs Hasító tábla Javában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34</cp:revision>
  <dcterms:created xsi:type="dcterms:W3CDTF">2020-09-28T09:38:30Z</dcterms:created>
  <dcterms:modified xsi:type="dcterms:W3CDTF">2020-10-23T13:38:36Z</dcterms:modified>
</cp:coreProperties>
</file>