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2" r:id="rId2"/>
    <p:sldId id="555" r:id="rId3"/>
    <p:sldId id="557" r:id="rId4"/>
  </p:sldIdLst>
  <p:sldSz cx="9144000" cy="6858000" type="screen4x3"/>
  <p:notesSz cx="6858000" cy="9144000"/>
  <p:defaultTextStyle>
    <a:defPPr>
      <a:defRPr lang="en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395"/>
    <p:restoredTop sz="94694"/>
  </p:normalViewPr>
  <p:slideViewPr>
    <p:cSldViewPr snapToGrid="0" snapToObjects="1">
      <p:cViewPr varScale="1">
        <p:scale>
          <a:sx n="108" d="100"/>
          <a:sy n="108" d="100"/>
        </p:scale>
        <p:origin x="9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379440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678936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831014" y="274638"/>
            <a:ext cx="1855787" cy="5675312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1258889" y="274638"/>
            <a:ext cx="5419725" cy="5675312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5262034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258920" y="274680"/>
            <a:ext cx="74275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hu-HU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1258920" y="1600200"/>
            <a:ext cx="7427520" cy="4349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45379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993026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288578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258888" y="1600200"/>
            <a:ext cx="3636962" cy="4349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048250" y="1600200"/>
            <a:ext cx="3638550" cy="4349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953251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089999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626332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418285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36205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651774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58888" y="274638"/>
            <a:ext cx="742791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8888" y="1600200"/>
            <a:ext cx="7427912" cy="434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Mintaszöveg szerkesztése</a:t>
            </a:r>
          </a:p>
          <a:p>
            <a:pPr lvl="1"/>
            <a:r>
              <a:rPr lang="hu-HU" altLang="hu-HU"/>
              <a:t>Második szint</a:t>
            </a:r>
          </a:p>
          <a:p>
            <a:pPr lvl="2"/>
            <a:r>
              <a:rPr lang="hu-HU" altLang="hu-HU"/>
              <a:t>Harmadik szint</a:t>
            </a:r>
          </a:p>
          <a:p>
            <a:pPr lvl="3"/>
            <a:r>
              <a:rPr lang="hu-HU" altLang="hu-HU"/>
              <a:t>Negyedik szint</a:t>
            </a:r>
          </a:p>
          <a:p>
            <a:pPr lvl="4"/>
            <a:r>
              <a:rPr lang="hu-HU" altLang="hu-HU"/>
              <a:t>Ötödik szint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77050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26980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rgbClr val="333333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1">
          <a:solidFill>
            <a:srgbClr val="333333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rgbClr val="333333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rgbClr val="333333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838080" y="549360"/>
            <a:ext cx="7772040" cy="146952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hu-HU" sz="4400" spc="-1">
                <a:solidFill>
                  <a:srgbClr val="333399"/>
                </a:solidFill>
                <a:latin typeface="Arial"/>
              </a:rPr>
              <a:t>Algoritmusok és Adatszerkezetek I.</a:t>
            </a:r>
            <a:endParaRPr lang="hu-HU" sz="4400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TextShape 2"/>
          <p:cNvSpPr txBox="1"/>
          <p:nvPr/>
        </p:nvSpPr>
        <p:spPr>
          <a:xfrm>
            <a:off x="1547640" y="2709000"/>
            <a:ext cx="7128360" cy="17521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spcBef>
                <a:spcPts val="641"/>
              </a:spcBef>
            </a:pPr>
            <a:r>
              <a:rPr lang="hu-HU" sz="3200" b="1" spc="-1" dirty="0">
                <a:solidFill>
                  <a:srgbClr val="333333"/>
                </a:solidFill>
                <a:latin typeface="Arial"/>
              </a:rPr>
              <a:t>Bináris keresőfa </a:t>
            </a:r>
            <a:r>
              <a:rPr lang="hu-HU" sz="3200" b="1" spc="-1" dirty="0" err="1">
                <a:solidFill>
                  <a:srgbClr val="333333"/>
                </a:solidFill>
                <a:latin typeface="Arial"/>
              </a:rPr>
              <a:t>vs</a:t>
            </a:r>
            <a:r>
              <a:rPr lang="hu-HU" sz="3200" b="1" spc="-1" dirty="0">
                <a:solidFill>
                  <a:srgbClr val="333333"/>
                </a:solidFill>
                <a:latin typeface="Arial"/>
              </a:rPr>
              <a:t> Hasító tábla</a:t>
            </a:r>
            <a:endParaRPr lang="hu-HU" sz="3200" spc="-1" dirty="0">
              <a:solidFill>
                <a:srgbClr val="333333"/>
              </a:solidFill>
              <a:latin typeface="Arial"/>
            </a:endParaRPr>
          </a:p>
        </p:txBody>
      </p:sp>
      <p:sp>
        <p:nvSpPr>
          <p:cNvPr id="4" name="CustomShape 3">
            <a:extLst>
              <a:ext uri="{FF2B5EF4-FFF2-40B4-BE49-F238E27FC236}">
                <a16:creationId xmlns:a16="http://schemas.microsoft.com/office/drawing/2014/main" id="{90AF40D6-E4AF-0848-8CFF-55BE282287B9}"/>
              </a:ext>
            </a:extLst>
          </p:cNvPr>
          <p:cNvSpPr/>
          <p:nvPr/>
        </p:nvSpPr>
        <p:spPr>
          <a:xfrm>
            <a:off x="3864960" y="4653000"/>
            <a:ext cx="226152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/>
            <a:r>
              <a:rPr lang="hu-HU" spc="-1" dirty="0">
                <a:solidFill>
                  <a:srgbClr val="000000"/>
                </a:solidFill>
                <a:latin typeface="Arial"/>
              </a:rPr>
              <a:t>2020. október</a:t>
            </a:r>
          </a:p>
          <a:p>
            <a:pPr algn="ctr"/>
            <a:endParaRPr lang="hu-HU" spc="-1" dirty="0">
              <a:solidFill>
                <a:srgbClr val="000000"/>
              </a:solidFill>
              <a:latin typeface="Arial"/>
            </a:endParaRPr>
          </a:p>
          <a:p>
            <a:pPr algn="ctr"/>
            <a:r>
              <a:rPr lang="hu-HU" spc="-1" dirty="0">
                <a:solidFill>
                  <a:srgbClr val="000000"/>
                </a:solidFill>
                <a:latin typeface="Arial"/>
              </a:rPr>
              <a:t>8. hét – 6. videó</a:t>
            </a:r>
          </a:p>
          <a:p>
            <a:pPr algn="ctr"/>
            <a:r>
              <a:rPr lang="hu-HU" spc="-1" dirty="0">
                <a:solidFill>
                  <a:srgbClr val="000000"/>
                </a:solidFill>
                <a:latin typeface="Arial"/>
              </a:rPr>
              <a:t>S08E06</a:t>
            </a:r>
            <a:endParaRPr lang="hu-HU" spc="-1" dirty="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5472992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KeresőFa</a:t>
            </a:r>
            <a:r>
              <a:rPr lang="en-US" dirty="0"/>
              <a:t> vs </a:t>
            </a:r>
            <a:r>
              <a:rPr lang="en-US" dirty="0" err="1"/>
              <a:t>Hasító</a:t>
            </a:r>
            <a:r>
              <a:rPr lang="en-US" dirty="0"/>
              <a:t> </a:t>
            </a:r>
            <a:r>
              <a:rPr lang="en-US" dirty="0" err="1"/>
              <a:t>táblák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79512" y="1628800"/>
          <a:ext cx="8856987" cy="40482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281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83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83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83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3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83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83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1839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809645">
                <a:tc rowSpan="2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Legrosszabb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eset</a:t>
                      </a:r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Átlagos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eset</a:t>
                      </a:r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rendezett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műveletek</a:t>
                      </a:r>
                      <a:r>
                        <a:rPr lang="en-US" dirty="0"/>
                        <a:t>?</a:t>
                      </a:r>
                    </a:p>
                  </a:txBody>
                  <a:tcPr vert="vert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9645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KERES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BESZÚR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TÖRÖL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KERES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BESZÚR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TÖRÖL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9645">
                <a:tc>
                  <a:txBody>
                    <a:bodyPr/>
                    <a:lstStyle/>
                    <a:p>
                      <a:r>
                        <a:rPr lang="en-US" dirty="0" err="1"/>
                        <a:t>rendezett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tömb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log 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log 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n/2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n/2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9645">
                <a:tc>
                  <a:txBody>
                    <a:bodyPr/>
                    <a:lstStyle/>
                    <a:p>
                      <a:r>
                        <a:rPr lang="en-US" dirty="0" err="1"/>
                        <a:t>piros-fekete</a:t>
                      </a:r>
                      <a:r>
                        <a:rPr lang="en-US" dirty="0"/>
                        <a:t> fa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 log 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 log 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 log</a:t>
                      </a:r>
                      <a:r>
                        <a:rPr lang="en-US" baseline="0" dirty="0"/>
                        <a:t> n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log 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log 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log 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9645">
                <a:tc>
                  <a:txBody>
                    <a:bodyPr/>
                    <a:lstStyle/>
                    <a:p>
                      <a:r>
                        <a:rPr lang="en-US" dirty="0" err="1"/>
                        <a:t>hasító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tábla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5" name="Picture 2" descr="C:\Users\frichie\AppData\Local\Microsoft\Windows\Temporary Internet Files\Content.IE5\CQHSGNFI\Kliponious-green-tick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3284984"/>
            <a:ext cx="604414" cy="691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frichie\AppData\Local\Microsoft\Windows\Temporary Internet Files\Content.IE5\CQHSGNFI\Kliponious-green-tick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4135130"/>
            <a:ext cx="604414" cy="691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5" descr="C:\Users\frichie\AppData\Local\Microsoft\Windows\Temporary Internet Files\Content.IE5\KITUZJXR\Red-Cross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8845" y="4941168"/>
            <a:ext cx="807040" cy="691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8775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532440" cy="1143000"/>
          </a:xfrm>
        </p:spPr>
        <p:txBody>
          <a:bodyPr/>
          <a:lstStyle/>
          <a:p>
            <a:r>
              <a:rPr lang="en-US" sz="4000" dirty="0" err="1"/>
              <a:t>KeresőFa</a:t>
            </a:r>
            <a:r>
              <a:rPr lang="en-US" sz="4000" dirty="0"/>
              <a:t> vs </a:t>
            </a:r>
            <a:r>
              <a:rPr lang="en-US" sz="4000" dirty="0" err="1"/>
              <a:t>Hasító</a:t>
            </a:r>
            <a:r>
              <a:rPr lang="en-US" sz="4000" dirty="0"/>
              <a:t> </a:t>
            </a:r>
            <a:r>
              <a:rPr lang="en-US" sz="4000" dirty="0" err="1"/>
              <a:t>tábla</a:t>
            </a:r>
            <a:r>
              <a:rPr lang="en-US" sz="4000" dirty="0"/>
              <a:t> </a:t>
            </a:r>
            <a:r>
              <a:rPr lang="en-US" sz="4000" dirty="0" err="1"/>
              <a:t>Javában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484784"/>
            <a:ext cx="7427912" cy="4349750"/>
          </a:xfrm>
        </p:spPr>
        <p:txBody>
          <a:bodyPr/>
          <a:lstStyle/>
          <a:p>
            <a:pPr marL="0" indent="0">
              <a:buNone/>
            </a:pPr>
            <a:r>
              <a:rPr lang="hu-HU" sz="2800" b="0" dirty="0" err="1">
                <a:solidFill>
                  <a:srgbClr val="000000"/>
                </a:solidFill>
                <a:latin typeface="Consolas"/>
              </a:rPr>
              <a:t>Set</a:t>
            </a:r>
            <a:r>
              <a:rPr lang="hu-HU" sz="2800" b="0" dirty="0">
                <a:solidFill>
                  <a:srgbClr val="000000"/>
                </a:solidFill>
                <a:latin typeface="Consolas"/>
              </a:rPr>
              <a:t>&lt;</a:t>
            </a:r>
            <a:r>
              <a:rPr lang="hu-HU" sz="2800" b="0" dirty="0" err="1">
                <a:solidFill>
                  <a:srgbClr val="000000"/>
                </a:solidFill>
                <a:latin typeface="Consolas"/>
              </a:rPr>
              <a:t>MyClass</a:t>
            </a:r>
            <a:r>
              <a:rPr lang="hu-HU" sz="2800" b="0" dirty="0">
                <a:solidFill>
                  <a:srgbClr val="000000"/>
                </a:solidFill>
                <a:latin typeface="Consolas"/>
              </a:rPr>
              <a:t>&gt; s = </a:t>
            </a:r>
            <a:r>
              <a:rPr lang="hu-HU" sz="2800" b="0" dirty="0" err="1">
                <a:solidFill>
                  <a:srgbClr val="7F0055"/>
                </a:solidFill>
                <a:latin typeface="Consolas"/>
              </a:rPr>
              <a:t>new</a:t>
            </a:r>
            <a:r>
              <a:rPr lang="hu-HU" sz="2800" b="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hu-HU" sz="2800" b="0" dirty="0" err="1">
                <a:solidFill>
                  <a:srgbClr val="000000"/>
                </a:solidFill>
                <a:latin typeface="Consolas"/>
              </a:rPr>
              <a:t>TreeSet</a:t>
            </a:r>
            <a:r>
              <a:rPr lang="hu-HU" sz="2800" b="0" dirty="0">
                <a:solidFill>
                  <a:srgbClr val="000000"/>
                </a:solidFill>
                <a:latin typeface="Consolas"/>
              </a:rPr>
              <a:t>&lt;&gt;();</a:t>
            </a:r>
          </a:p>
          <a:p>
            <a:pPr marL="0" indent="0">
              <a:buNone/>
            </a:pPr>
            <a:r>
              <a:rPr lang="hu-HU" sz="2000" b="0" dirty="0">
                <a:solidFill>
                  <a:srgbClr val="7F0055"/>
                </a:solidFill>
                <a:latin typeface="Consolas"/>
              </a:rPr>
              <a:t>   </a:t>
            </a:r>
            <a:r>
              <a:rPr lang="hu-HU" sz="2000" b="0" dirty="0" err="1">
                <a:solidFill>
                  <a:srgbClr val="7F0055"/>
                </a:solidFill>
                <a:latin typeface="Consolas"/>
              </a:rPr>
              <a:t>class</a:t>
            </a:r>
            <a:r>
              <a:rPr lang="hu-HU" sz="2000" b="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hu-HU" sz="2000" b="0" dirty="0" err="1">
                <a:solidFill>
                  <a:srgbClr val="000000"/>
                </a:solidFill>
                <a:latin typeface="Consolas"/>
              </a:rPr>
              <a:t>MyClass</a:t>
            </a:r>
            <a:r>
              <a:rPr lang="hu-HU" sz="2000" b="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2000" b="0" dirty="0">
                <a:solidFill>
                  <a:srgbClr val="7F0055"/>
                </a:solidFill>
                <a:latin typeface="Consolas"/>
              </a:rPr>
              <a:t>implements</a:t>
            </a:r>
            <a:r>
              <a:rPr lang="en-US" sz="2000" b="0" dirty="0">
                <a:solidFill>
                  <a:srgbClr val="000000"/>
                </a:solidFill>
                <a:latin typeface="Consolas"/>
              </a:rPr>
              <a:t> Comparable&lt;</a:t>
            </a:r>
            <a:r>
              <a:rPr lang="en-US" sz="2000" b="0" dirty="0" err="1">
                <a:solidFill>
                  <a:srgbClr val="000000"/>
                </a:solidFill>
                <a:latin typeface="Consolas"/>
              </a:rPr>
              <a:t>MyClass</a:t>
            </a:r>
            <a:r>
              <a:rPr lang="en-US" sz="2000" b="0" dirty="0">
                <a:solidFill>
                  <a:srgbClr val="000000"/>
                </a:solidFill>
                <a:latin typeface="Consolas"/>
              </a:rPr>
              <a:t>&gt;</a:t>
            </a:r>
          </a:p>
          <a:p>
            <a:pPr marL="0" indent="0">
              <a:buNone/>
            </a:pPr>
            <a:r>
              <a:rPr lang="en-US" sz="2000" b="0" dirty="0">
                <a:solidFill>
                  <a:srgbClr val="7F0055"/>
                </a:solidFill>
                <a:latin typeface="Consolas"/>
              </a:rPr>
              <a:t>   </a:t>
            </a:r>
            <a:r>
              <a:rPr lang="en-US" sz="2000" b="0" dirty="0" err="1">
                <a:solidFill>
                  <a:srgbClr val="7F0055"/>
                </a:solidFill>
                <a:latin typeface="Consolas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2000" b="0" dirty="0" err="1">
                <a:solidFill>
                  <a:srgbClr val="000000"/>
                </a:solidFill>
                <a:latin typeface="Consolas"/>
              </a:rPr>
              <a:t>MyClass.compareTo</a:t>
            </a:r>
            <a:r>
              <a:rPr lang="en-US" sz="2000" b="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2000" b="0" dirty="0" err="1">
                <a:solidFill>
                  <a:srgbClr val="000000"/>
                </a:solidFill>
                <a:latin typeface="Consolas"/>
              </a:rPr>
              <a:t>MyClass</a:t>
            </a:r>
            <a:r>
              <a:rPr lang="en-US" sz="2000" b="0" dirty="0">
                <a:solidFill>
                  <a:srgbClr val="000000"/>
                </a:solidFill>
                <a:latin typeface="Consolas"/>
              </a:rPr>
              <a:t> c)</a:t>
            </a:r>
            <a:endParaRPr lang="hu-HU" sz="2000" b="0" dirty="0">
              <a:solidFill>
                <a:srgbClr val="000000"/>
              </a:solidFill>
              <a:latin typeface="Consolas"/>
            </a:endParaRPr>
          </a:p>
          <a:p>
            <a:pPr marL="0" indent="0">
              <a:buNone/>
            </a:pPr>
            <a:r>
              <a:rPr lang="hu-HU" sz="2800" b="0" dirty="0" err="1">
                <a:solidFill>
                  <a:srgbClr val="000000"/>
                </a:solidFill>
                <a:latin typeface="Consolas"/>
              </a:rPr>
              <a:t>Set</a:t>
            </a:r>
            <a:r>
              <a:rPr lang="hu-HU" sz="2800" b="0" dirty="0">
                <a:solidFill>
                  <a:srgbClr val="000000"/>
                </a:solidFill>
                <a:latin typeface="Consolas"/>
              </a:rPr>
              <a:t>&lt;</a:t>
            </a:r>
            <a:r>
              <a:rPr lang="hu-HU" sz="2800" b="0" dirty="0" err="1">
                <a:solidFill>
                  <a:srgbClr val="000000"/>
                </a:solidFill>
                <a:latin typeface="Consolas"/>
              </a:rPr>
              <a:t>MyClass</a:t>
            </a:r>
            <a:r>
              <a:rPr lang="hu-HU" sz="2800" b="0" dirty="0">
                <a:solidFill>
                  <a:srgbClr val="000000"/>
                </a:solidFill>
                <a:latin typeface="Consolas"/>
              </a:rPr>
              <a:t>&gt; s = </a:t>
            </a:r>
            <a:r>
              <a:rPr lang="hu-HU" sz="2800" b="0" dirty="0" err="1">
                <a:solidFill>
                  <a:srgbClr val="7F0055"/>
                </a:solidFill>
                <a:latin typeface="Consolas"/>
              </a:rPr>
              <a:t>new</a:t>
            </a:r>
            <a:r>
              <a:rPr lang="hu-HU" sz="2800" b="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hu-HU" sz="2800" b="0" dirty="0" err="1">
                <a:solidFill>
                  <a:srgbClr val="000000"/>
                </a:solidFill>
                <a:latin typeface="Consolas"/>
              </a:rPr>
              <a:t>HashSet</a:t>
            </a:r>
            <a:r>
              <a:rPr lang="hu-HU" sz="2800" b="0" dirty="0">
                <a:solidFill>
                  <a:srgbClr val="000000"/>
                </a:solidFill>
                <a:latin typeface="Consolas"/>
              </a:rPr>
              <a:t>&lt;&gt;();        </a:t>
            </a:r>
          </a:p>
          <a:p>
            <a:pPr marL="0" indent="0">
              <a:buNone/>
            </a:pPr>
            <a:r>
              <a:rPr lang="hu-HU" sz="2800" b="0" dirty="0">
                <a:solidFill>
                  <a:srgbClr val="000000"/>
                </a:solidFill>
                <a:latin typeface="Consolas"/>
              </a:rPr>
              <a:t>   </a:t>
            </a:r>
            <a:r>
              <a:rPr lang="hu-HU" sz="2000" b="0" dirty="0" err="1">
                <a:solidFill>
                  <a:srgbClr val="7F0055"/>
                </a:solidFill>
                <a:latin typeface="Consolas"/>
              </a:rPr>
              <a:t>boolean</a:t>
            </a:r>
            <a:r>
              <a:rPr lang="hu-HU" sz="2000" b="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hu-HU" sz="2000" b="0" dirty="0" err="1">
                <a:solidFill>
                  <a:srgbClr val="000000"/>
                </a:solidFill>
                <a:latin typeface="Consolas"/>
              </a:rPr>
              <a:t>MyClass.equals</a:t>
            </a:r>
            <a:r>
              <a:rPr lang="hu-HU" sz="2000" b="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hu-HU" sz="2000" b="0" dirty="0" err="1">
                <a:solidFill>
                  <a:srgbClr val="000000"/>
                </a:solidFill>
                <a:latin typeface="Consolas"/>
              </a:rPr>
              <a:t>Object</a:t>
            </a:r>
            <a:r>
              <a:rPr lang="hu-HU" sz="2000" b="0" dirty="0">
                <a:solidFill>
                  <a:srgbClr val="000000"/>
                </a:solidFill>
                <a:latin typeface="Consolas"/>
              </a:rPr>
              <a:t> o)</a:t>
            </a:r>
          </a:p>
          <a:p>
            <a:pPr marL="0" indent="0">
              <a:buNone/>
            </a:pPr>
            <a:r>
              <a:rPr lang="hu-HU" sz="2000" b="0" dirty="0">
                <a:solidFill>
                  <a:srgbClr val="7F0055"/>
                </a:solidFill>
                <a:latin typeface="Consolas"/>
              </a:rPr>
              <a:t>    int</a:t>
            </a:r>
            <a:r>
              <a:rPr lang="hu-HU" sz="2000" b="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hu-HU" sz="2000" b="0" dirty="0" err="1">
                <a:solidFill>
                  <a:srgbClr val="000000"/>
                </a:solidFill>
                <a:latin typeface="Consolas"/>
              </a:rPr>
              <a:t>MyClass.hashCode</a:t>
            </a:r>
            <a:r>
              <a:rPr lang="hu-HU" sz="2000" b="0" dirty="0">
                <a:solidFill>
                  <a:srgbClr val="000000"/>
                </a:solidFill>
                <a:latin typeface="Consolas"/>
              </a:rPr>
              <a:t>()</a:t>
            </a:r>
          </a:p>
          <a:p>
            <a:pPr marL="0" indent="0">
              <a:buNone/>
            </a:pPr>
            <a:endParaRPr lang="hu-HU" sz="2000" b="0" dirty="0"/>
          </a:p>
          <a:p>
            <a:pPr marL="0" indent="0">
              <a:buNone/>
            </a:pPr>
            <a:r>
              <a:rPr lang="hu-HU" b="0" dirty="0" err="1"/>
              <a:t>HashSet</a:t>
            </a:r>
            <a:r>
              <a:rPr lang="hu-HU" b="0" dirty="0"/>
              <a:t> általában gyorsabb, de ha rendezett műveletekre is szükségünk van, akkor </a:t>
            </a:r>
            <a:r>
              <a:rPr lang="hu-HU" b="0" dirty="0" err="1"/>
              <a:t>TreeSet</a:t>
            </a:r>
            <a:r>
              <a:rPr lang="hu-HU" b="0" dirty="0"/>
              <a:t>!</a:t>
            </a:r>
            <a:endParaRPr lang="en-US" b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359470"/>
      </p:ext>
    </p:extLst>
  </p:cSld>
  <p:clrMapOvr>
    <a:masterClrMapping/>
  </p:clrMapOvr>
</p:sld>
</file>

<file path=ppt/theme/theme1.xml><?xml version="1.0" encoding="utf-8"?>
<a:theme xmlns:a="http://schemas.openxmlformats.org/drawingml/2006/main" name="2_Alapértelmezett terv">
  <a:themeElements>
    <a:clrScheme name="2_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altLang="hu-HU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altLang="hu-HU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769</TotalTime>
  <Words>147</Words>
  <Application>Microsoft Macintosh PowerPoint</Application>
  <PresentationFormat>On-screen Show (4:3)</PresentationFormat>
  <Paragraphs>46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Consolas</vt:lpstr>
      <vt:lpstr>2_Alapértelmezett terv</vt:lpstr>
      <vt:lpstr>PowerPoint Presentation</vt:lpstr>
      <vt:lpstr>KeresőFa vs Hasító táblák</vt:lpstr>
      <vt:lpstr>KeresőFa vs Hasító tábla Javában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Richárd Farkas</dc:creator>
  <cp:lastModifiedBy>Richárd Farkas</cp:lastModifiedBy>
  <cp:revision>34</cp:revision>
  <dcterms:created xsi:type="dcterms:W3CDTF">2020-09-28T09:38:30Z</dcterms:created>
  <dcterms:modified xsi:type="dcterms:W3CDTF">2020-10-23T13:39:06Z</dcterms:modified>
</cp:coreProperties>
</file>