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2" r:id="rId2"/>
    <p:sldId id="553" r:id="rId3"/>
    <p:sldId id="583" r:id="rId4"/>
  </p:sldIdLst>
  <p:sldSz cx="9144000" cy="6858000" type="screen4x3"/>
  <p:notesSz cx="6858000" cy="9144000"/>
  <p:defaultTextStyle>
    <a:defPPr>
      <a:defRPr lang="en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395"/>
    <p:restoredTop sz="94694"/>
  </p:normalViewPr>
  <p:slideViewPr>
    <p:cSldViewPr snapToGrid="0" snapToObjects="1">
      <p:cViewPr varScale="1">
        <p:scale>
          <a:sx n="108" d="100"/>
          <a:sy n="108" d="100"/>
        </p:scale>
        <p:origin x="9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9440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8936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31014" y="274638"/>
            <a:ext cx="1855787" cy="56753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258889" y="274638"/>
            <a:ext cx="5419725" cy="56753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526203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258920" y="274680"/>
            <a:ext cx="7427520" cy="11426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hu-HU" sz="10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subTitle"/>
          </p:nvPr>
        </p:nvSpPr>
        <p:spPr>
          <a:xfrm>
            <a:off x="1258920" y="1600200"/>
            <a:ext cx="7427520" cy="434952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hu-H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45379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993026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288578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258888" y="1600200"/>
            <a:ext cx="3636962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5048250" y="1600200"/>
            <a:ext cx="3638550" cy="4349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3251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089999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263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418285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362050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65177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27463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58888" y="1600200"/>
            <a:ext cx="7427912" cy="434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7705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26980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rgbClr val="333333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rgbClr val="333333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rgbClr val="333333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b="1">
          <a:solidFill>
            <a:srgbClr val="333333"/>
          </a:solidFill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Cryptographic_hash_funct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ryptographic_hash_function#/media/File:Cryptographic_Hash_Function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549360"/>
            <a:ext cx="7772040" cy="146952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ctr"/>
            <a:r>
              <a:rPr lang="hu-HU" sz="4400" spc="-1">
                <a:solidFill>
                  <a:srgbClr val="333399"/>
                </a:solidFill>
                <a:latin typeface="Arial"/>
              </a:rPr>
              <a:t>Algoritmusok és Adatszerkezetek I.</a:t>
            </a:r>
            <a:endParaRPr lang="hu-HU" sz="4400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547640" y="2709000"/>
            <a:ext cx="7128360" cy="1752120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ctr">
              <a:spcBef>
                <a:spcPts val="641"/>
              </a:spcBef>
            </a:pPr>
            <a:r>
              <a:rPr lang="hu-HU" sz="3200" b="1" spc="-1" dirty="0">
                <a:solidFill>
                  <a:srgbClr val="333333"/>
                </a:solidFill>
                <a:latin typeface="Arial"/>
              </a:rPr>
              <a:t>Hasítás a kriptográfiában</a:t>
            </a:r>
            <a:endParaRPr lang="hu-HU" sz="3200" spc="-1" dirty="0">
              <a:solidFill>
                <a:srgbClr val="333333"/>
              </a:solidFill>
              <a:latin typeface="Arial"/>
            </a:endParaRPr>
          </a:p>
        </p:txBody>
      </p:sp>
      <p:sp>
        <p:nvSpPr>
          <p:cNvPr id="4" name="CustomShape 3">
            <a:extLst>
              <a:ext uri="{FF2B5EF4-FFF2-40B4-BE49-F238E27FC236}">
                <a16:creationId xmlns:a16="http://schemas.microsoft.com/office/drawing/2014/main" id="{90AF40D6-E4AF-0848-8CFF-55BE282287B9}"/>
              </a:ext>
            </a:extLst>
          </p:cNvPr>
          <p:cNvSpPr/>
          <p:nvPr/>
        </p:nvSpPr>
        <p:spPr>
          <a:xfrm>
            <a:off x="3864960" y="4653000"/>
            <a:ext cx="2261520" cy="364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2020. október</a:t>
            </a:r>
          </a:p>
          <a:p>
            <a:pPr algn="ctr"/>
            <a:endParaRPr lang="hu-HU" spc="-1" dirty="0">
              <a:solidFill>
                <a:srgbClr val="000000"/>
              </a:solidFill>
              <a:latin typeface="Arial"/>
            </a:endParaRPr>
          </a:p>
          <a:p>
            <a:pPr algn="ctr"/>
            <a:r>
              <a:rPr lang="hu-HU" spc="-1" dirty="0">
                <a:solidFill>
                  <a:srgbClr val="000000"/>
                </a:solidFill>
                <a:latin typeface="Arial"/>
              </a:rPr>
              <a:t>8. hét – 7. videó</a:t>
            </a:r>
          </a:p>
          <a:p>
            <a:pPr algn="ctr"/>
            <a:r>
              <a:rPr lang="hu-HU" spc="-1">
                <a:solidFill>
                  <a:srgbClr val="000000"/>
                </a:solidFill>
                <a:latin typeface="Arial"/>
              </a:rPr>
              <a:t>S08E07</a:t>
            </a:r>
            <a:endParaRPr lang="hu-HU" spc="-1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472992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Hasítás</a:t>
            </a:r>
            <a:r>
              <a:rPr lang="en-US" dirty="0"/>
              <a:t> a </a:t>
            </a:r>
            <a:r>
              <a:rPr lang="en-US" dirty="0" err="1"/>
              <a:t>kriptográfiában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656" y="1600200"/>
            <a:ext cx="7416824" cy="4349750"/>
          </a:xfrm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/>
              <a:t>Egy</a:t>
            </a:r>
            <a:r>
              <a:rPr lang="en-US" b="0" dirty="0"/>
              <a:t> </a:t>
            </a:r>
            <a:r>
              <a:rPr lang="en-US" b="0" dirty="0" err="1"/>
              <a:t>rendszer</a:t>
            </a:r>
            <a:r>
              <a:rPr lang="en-US" b="0" dirty="0"/>
              <a:t> </a:t>
            </a:r>
            <a:r>
              <a:rPr lang="en-US" b="0" dirty="0" err="1"/>
              <a:t>felhasználónév-jelszó</a:t>
            </a:r>
            <a:r>
              <a:rPr lang="en-US" b="0" dirty="0"/>
              <a:t> </a:t>
            </a:r>
            <a:r>
              <a:rPr lang="en-US" b="0" dirty="0" err="1"/>
              <a:t>párjait</a:t>
            </a:r>
            <a:r>
              <a:rPr lang="en-US" b="0" dirty="0"/>
              <a:t> </a:t>
            </a:r>
            <a:r>
              <a:rPr lang="en-US" b="0" dirty="0" err="1"/>
              <a:t>hogyan</a:t>
            </a:r>
            <a:r>
              <a:rPr lang="en-US" b="0" dirty="0"/>
              <a:t> </a:t>
            </a:r>
            <a:r>
              <a:rPr lang="en-US" b="0" dirty="0" err="1"/>
              <a:t>tároljuk</a:t>
            </a:r>
            <a:r>
              <a:rPr lang="en-US" b="0" dirty="0"/>
              <a:t>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Ha a </a:t>
            </a:r>
            <a:r>
              <a:rPr lang="en-US" b="0" dirty="0" err="1"/>
              <a:t>jelszavakat</a:t>
            </a:r>
            <a:r>
              <a:rPr lang="en-US" b="0" dirty="0"/>
              <a:t> </a:t>
            </a:r>
            <a:r>
              <a:rPr lang="en-US" b="0" dirty="0" err="1"/>
              <a:t>magukat</a:t>
            </a:r>
            <a:r>
              <a:rPr lang="en-US" b="0" dirty="0"/>
              <a:t> </a:t>
            </a:r>
            <a:r>
              <a:rPr lang="en-US" b="0" dirty="0" err="1"/>
              <a:t>eltároljuk</a:t>
            </a:r>
            <a:r>
              <a:rPr lang="en-US" b="0" dirty="0"/>
              <a:t> </a:t>
            </a:r>
            <a:r>
              <a:rPr lang="en-US" b="0" dirty="0" err="1"/>
              <a:t>akkor</a:t>
            </a:r>
            <a:r>
              <a:rPr lang="en-US" b="0" dirty="0"/>
              <a:t> </a:t>
            </a:r>
            <a:r>
              <a:rPr lang="en-US" b="0" dirty="0" err="1"/>
              <a:t>az</a:t>
            </a:r>
            <a:r>
              <a:rPr lang="en-US" b="0" dirty="0"/>
              <a:t> </a:t>
            </a:r>
            <a:r>
              <a:rPr lang="en-US" b="0" dirty="0" err="1"/>
              <a:t>komoly</a:t>
            </a:r>
            <a:r>
              <a:rPr lang="en-US" b="0" dirty="0"/>
              <a:t> </a:t>
            </a:r>
            <a:r>
              <a:rPr lang="en-US" b="0" dirty="0" err="1"/>
              <a:t>biztonsági</a:t>
            </a:r>
            <a:r>
              <a:rPr lang="en-US" b="0" dirty="0"/>
              <a:t> </a:t>
            </a:r>
            <a:r>
              <a:rPr lang="en-US" b="0" dirty="0" err="1"/>
              <a:t>rés</a:t>
            </a:r>
            <a:r>
              <a:rPr lang="en-US" b="0" dirty="0"/>
              <a:t>!!!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err="1"/>
              <a:t>Csak</a:t>
            </a:r>
            <a:r>
              <a:rPr lang="en-US" b="0" dirty="0"/>
              <a:t> a </a:t>
            </a:r>
            <a:r>
              <a:rPr lang="en-US" b="0" dirty="0" err="1"/>
              <a:t>jelszavak</a:t>
            </a:r>
            <a:r>
              <a:rPr lang="en-US" b="0" dirty="0"/>
              <a:t> </a:t>
            </a:r>
            <a:r>
              <a:rPr lang="en-US" b="0" dirty="0" err="1"/>
              <a:t>hasított</a:t>
            </a:r>
            <a:r>
              <a:rPr lang="en-US" b="0" dirty="0"/>
              <a:t> </a:t>
            </a:r>
            <a:r>
              <a:rPr lang="en-US" b="0" dirty="0" err="1"/>
              <a:t>értékét</a:t>
            </a:r>
            <a:r>
              <a:rPr lang="en-US" b="0" dirty="0"/>
              <a:t> </a:t>
            </a:r>
            <a:r>
              <a:rPr lang="en-US" b="0" dirty="0" err="1"/>
              <a:t>tároljuk</a:t>
            </a:r>
            <a:r>
              <a:rPr lang="en-US" b="0" dirty="0"/>
              <a:t>. </a:t>
            </a:r>
            <a:r>
              <a:rPr lang="en-US" b="0" i="1" dirty="0" err="1">
                <a:hlinkClick r:id="rId2"/>
              </a:rPr>
              <a:t>Egyirányú</a:t>
            </a:r>
            <a:r>
              <a:rPr lang="en-US" b="0" i="1" dirty="0">
                <a:hlinkClick r:id="rId2"/>
              </a:rPr>
              <a:t> </a:t>
            </a:r>
            <a:r>
              <a:rPr lang="en-US" b="0" i="1" dirty="0" err="1">
                <a:hlinkClick r:id="rId2"/>
              </a:rPr>
              <a:t>hasító</a:t>
            </a:r>
            <a:r>
              <a:rPr lang="en-US" b="0" i="1" dirty="0">
                <a:hlinkClick r:id="rId2"/>
              </a:rPr>
              <a:t> </a:t>
            </a:r>
            <a:r>
              <a:rPr lang="en-US" b="0" i="1" dirty="0" err="1">
                <a:hlinkClick r:id="rId2"/>
              </a:rPr>
              <a:t>függvény</a:t>
            </a:r>
            <a:r>
              <a:rPr lang="en-US" b="0" dirty="0" err="1"/>
              <a:t>t</a:t>
            </a:r>
            <a:r>
              <a:rPr lang="en-US" b="0" dirty="0"/>
              <a:t> </a:t>
            </a:r>
            <a:r>
              <a:rPr lang="en-US" b="0" dirty="0" err="1"/>
              <a:t>használjunk</a:t>
            </a:r>
            <a:r>
              <a:rPr lang="en-US" b="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247605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id="{88DC85D7-01FB-4818-B688-636624E1C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E47C7820-D0C5-4232-9512-EEE4FD5B08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8732" y="1340768"/>
            <a:ext cx="6588224" cy="4771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B4B2AE24-C22D-497B-A828-31A99F5C3835}"/>
              </a:ext>
            </a:extLst>
          </p:cNvPr>
          <p:cNvSpPr txBox="1">
            <a:spLocks/>
          </p:cNvSpPr>
          <p:nvPr/>
        </p:nvSpPr>
        <p:spPr bwMode="auto">
          <a:xfrm>
            <a:off x="1043608" y="197768"/>
            <a:ext cx="7427912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accent2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Hasítás</a:t>
            </a:r>
            <a:r>
              <a:rPr kumimoji="0" lang="en-US" sz="44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 a </a:t>
            </a:r>
            <a:r>
              <a:rPr kumimoji="0" lang="en-US" sz="4400" b="0" i="0" u="none" strike="noStrike" kern="0" cap="none" spc="0" normalizeH="0" baseline="0" noProof="0" dirty="0" err="1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kriptográfiában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102232E7-18F9-4683-B1B3-05C2C07C917F}"/>
              </a:ext>
            </a:extLst>
          </p:cNvPr>
          <p:cNvSpPr txBox="1"/>
          <p:nvPr/>
        </p:nvSpPr>
        <p:spPr>
          <a:xfrm>
            <a:off x="467544" y="6414011"/>
            <a:ext cx="65598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u-HU" sz="10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Forrás: </a:t>
            </a:r>
            <a:r>
              <a:rPr kumimoji="0" lang="hu-HU" sz="1000" b="0" i="0" u="sng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/>
              </a:rPr>
              <a:t>https://en.wikipedia.org/wiki/Cryptographic_hash_function#/media/File:Cryptographic_Hash_Function.svg</a:t>
            </a:r>
            <a:endParaRPr kumimoji="0" lang="hu-HU" sz="10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hu-HU" sz="1000" b="0" i="0" u="sng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8120900"/>
      </p:ext>
    </p:extLst>
  </p:cSld>
  <p:clrMapOvr>
    <a:masterClrMapping/>
  </p:clrMapOvr>
</p:sld>
</file>

<file path=ppt/theme/theme1.xml><?xml version="1.0" encoding="utf-8"?>
<a:theme xmlns:a="http://schemas.openxmlformats.org/drawingml/2006/main" name="2_Alapértelmezett terv">
  <a:themeElements>
    <a:clrScheme name="2_Alapértelmezett ter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Alapértelmezett ter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hu-HU" altLang="hu-HU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Alapértelmezett ter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lapértelmezett ter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lapértelmezett ter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</TotalTime>
  <Words>84</Words>
  <Application>Microsoft Macintosh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2_Alapértelmezett terv</vt:lpstr>
      <vt:lpstr>PowerPoint Presentation</vt:lpstr>
      <vt:lpstr>Hasítás a kriptográfiában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Richárd Farkas</dc:creator>
  <cp:lastModifiedBy>Richárd Farkas</cp:lastModifiedBy>
  <cp:revision>35</cp:revision>
  <dcterms:created xsi:type="dcterms:W3CDTF">2020-09-28T09:38:30Z</dcterms:created>
  <dcterms:modified xsi:type="dcterms:W3CDTF">2020-10-23T13:40:53Z</dcterms:modified>
</cp:coreProperties>
</file>