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  <p:sldMasterId id="2147483673" r:id="rId2"/>
  </p:sldMasterIdLst>
  <p:sldIdLst>
    <p:sldId id="262" r:id="rId3"/>
    <p:sldId id="547" r:id="rId4"/>
    <p:sldId id="582" r:id="rId5"/>
    <p:sldId id="583" r:id="rId6"/>
    <p:sldId id="584" r:id="rId7"/>
    <p:sldId id="585" r:id="rId8"/>
    <p:sldId id="586" r:id="rId9"/>
    <p:sldId id="587" r:id="rId10"/>
    <p:sldId id="588" r:id="rId11"/>
    <p:sldId id="590" r:id="rId12"/>
    <p:sldId id="589" r:id="rId13"/>
    <p:sldId id="591" r:id="rId14"/>
    <p:sldId id="592" r:id="rId15"/>
    <p:sldId id="594" r:id="rId16"/>
    <p:sldId id="593" r:id="rId17"/>
    <p:sldId id="595" r:id="rId18"/>
  </p:sldIdLst>
  <p:sldSz cx="9144000" cy="6858000" type="screen4x3"/>
  <p:notesSz cx="6858000" cy="9144000"/>
  <p:defaultTextStyle>
    <a:defPPr>
      <a:defRPr lang="en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9338"/>
    <p:restoredTop sz="94694"/>
  </p:normalViewPr>
  <p:slideViewPr>
    <p:cSldViewPr snapToGrid="0" snapToObjects="1">
      <p:cViewPr varScale="1">
        <p:scale>
          <a:sx n="108" d="100"/>
          <a:sy n="108" d="100"/>
        </p:scale>
        <p:origin x="976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hu-HU"/>
              <a:t>Alcím mintájának szerkesztése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23794409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36789369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831014" y="274638"/>
            <a:ext cx="1855787" cy="5675312"/>
          </a:xfrm>
        </p:spPr>
        <p:txBody>
          <a:bodyPr vert="eaVert"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1258889" y="274638"/>
            <a:ext cx="5419725" cy="5675312"/>
          </a:xfrm>
        </p:spPr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352620347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PlaceHolder 1"/>
          <p:cNvSpPr>
            <a:spLocks noGrp="1"/>
          </p:cNvSpPr>
          <p:nvPr>
            <p:ph type="title"/>
          </p:nvPr>
        </p:nvSpPr>
        <p:spPr>
          <a:xfrm>
            <a:off x="1258920" y="274680"/>
            <a:ext cx="742752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hu-HU" sz="1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3" name="PlaceHolder 2"/>
          <p:cNvSpPr>
            <a:spLocks noGrp="1"/>
          </p:cNvSpPr>
          <p:nvPr>
            <p:ph type="subTitle"/>
          </p:nvPr>
        </p:nvSpPr>
        <p:spPr>
          <a:xfrm>
            <a:off x="1258920" y="1600200"/>
            <a:ext cx="7427520" cy="4349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hu-HU" sz="320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14537957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hu-HU"/>
              <a:t>Alcím mintájának szerkesztése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6B4CA672-8242-6249-8749-B329F352F15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84619825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C465244D-E9AB-BD47-837C-DE712FDD3A6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264009298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9D34D325-3978-094E-B301-CC4FDDA15D3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261894325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1258888" y="1600200"/>
            <a:ext cx="3636962" cy="43497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5048250" y="1600200"/>
            <a:ext cx="3638550" cy="43497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BDE1A32-033C-BA4E-B9B5-F29B22106D7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22599737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E0102642-0310-654E-B931-C954FFFF484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29634777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FB60DD61-53DE-AA48-A7C7-0BB356FD548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301976868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21886688-AE59-424B-BE0E-D85102738F4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21331231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99302625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DCFE68B-BD7E-4147-8537-3658C17BE90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106069682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hu-HU" noProof="0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48CF45D-E8A0-4140-BF49-FDC63F8586D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146039372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112E3817-D0D7-DE4E-9027-B9D310BBF0A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187265036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831013" y="274638"/>
            <a:ext cx="1855787" cy="5675312"/>
          </a:xfrm>
        </p:spPr>
        <p:txBody>
          <a:bodyPr vert="eaVert"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1258888" y="274638"/>
            <a:ext cx="5419725" cy="5675312"/>
          </a:xfrm>
        </p:spPr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05C5A515-0419-A346-9774-6FD93FEBD84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32833106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32885783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1258888" y="1600200"/>
            <a:ext cx="3636962" cy="43497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5048250" y="1600200"/>
            <a:ext cx="3638550" cy="43497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29532514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10899999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6263328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34182851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13620504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hu-HU" noProof="0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6517745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258888" y="274638"/>
            <a:ext cx="7427912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hu-HU" altLang="hu-HU"/>
              <a:t>Mintacím szerkesztése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58888" y="1600200"/>
            <a:ext cx="7427912" cy="4349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u-HU" altLang="hu-HU"/>
              <a:t>Mintaszöveg szerkesztése</a:t>
            </a:r>
          </a:p>
          <a:p>
            <a:pPr lvl="1"/>
            <a:r>
              <a:rPr lang="hu-HU" altLang="hu-HU"/>
              <a:t>Második szint</a:t>
            </a:r>
          </a:p>
          <a:p>
            <a:pPr lvl="2"/>
            <a:r>
              <a:rPr lang="hu-HU" altLang="hu-HU"/>
              <a:t>Harmadik szint</a:t>
            </a:r>
          </a:p>
          <a:p>
            <a:pPr lvl="3"/>
            <a:r>
              <a:rPr lang="hu-HU" altLang="hu-HU"/>
              <a:t>Negyedik szint</a:t>
            </a:r>
          </a:p>
          <a:p>
            <a:pPr lvl="4"/>
            <a:r>
              <a:rPr lang="hu-HU" altLang="hu-HU"/>
              <a:t>Ötödik szint</a:t>
            </a:r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77050" y="6381750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/>
            </a:lvl1pPr>
          </a:lstStyle>
          <a:p>
            <a:pPr>
              <a:defRPr/>
            </a:pPr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2269807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accent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accent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accent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accent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accent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accent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accent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accent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accent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b="1">
          <a:solidFill>
            <a:srgbClr val="333333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b="1">
          <a:solidFill>
            <a:srgbClr val="333333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b="1">
          <a:solidFill>
            <a:srgbClr val="333333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b="1">
          <a:solidFill>
            <a:srgbClr val="333333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b="1">
          <a:solidFill>
            <a:srgbClr val="333333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 b="1">
          <a:solidFill>
            <a:srgbClr val="333333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 b="1">
          <a:solidFill>
            <a:srgbClr val="333333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 b="1">
          <a:solidFill>
            <a:srgbClr val="333333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 b="1">
          <a:solidFill>
            <a:srgbClr val="333333"/>
          </a:solidFill>
          <a:latin typeface="+mn-lt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5AC18629-CBEA-C349-8907-B26CA12B50B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1258888" y="274638"/>
            <a:ext cx="7427912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hu-HU" altLang="hu-HU"/>
              <a:t>Mintacím szerkesztése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421B1ABA-15C2-9644-9B27-EEDA37B8743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1258888" y="1600200"/>
            <a:ext cx="7427912" cy="4349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u-HU" altLang="hu-HU"/>
              <a:t>Mintaszöveg szerkesztése</a:t>
            </a:r>
          </a:p>
          <a:p>
            <a:pPr lvl="1"/>
            <a:r>
              <a:rPr lang="hu-HU" altLang="hu-HU"/>
              <a:t>Második szint</a:t>
            </a:r>
          </a:p>
          <a:p>
            <a:pPr lvl="2"/>
            <a:r>
              <a:rPr lang="hu-HU" altLang="hu-HU"/>
              <a:t>Harmadik szint</a:t>
            </a:r>
          </a:p>
          <a:p>
            <a:pPr lvl="3"/>
            <a:r>
              <a:rPr lang="hu-HU" altLang="hu-HU"/>
              <a:t>Negyedik szint</a:t>
            </a:r>
          </a:p>
          <a:p>
            <a:pPr lvl="4"/>
            <a:r>
              <a:rPr lang="hu-HU" altLang="hu-HU"/>
              <a:t>Ötödik szint</a:t>
            </a:r>
          </a:p>
        </p:txBody>
      </p:sp>
      <p:sp>
        <p:nvSpPr>
          <p:cNvPr id="4100" name="Rectangle 4">
            <a:extLst>
              <a:ext uri="{FF2B5EF4-FFF2-40B4-BE49-F238E27FC236}">
                <a16:creationId xmlns:a16="http://schemas.microsoft.com/office/drawing/2014/main" id="{1D904125-AC0F-2548-B0B5-74FD230D587D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77050" y="6381750"/>
            <a:ext cx="2133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4729970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accent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accent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accent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accent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accent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accent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accent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accent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accent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b="1">
          <a:solidFill>
            <a:srgbClr val="333333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b="1">
          <a:solidFill>
            <a:srgbClr val="333333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b="1">
          <a:solidFill>
            <a:srgbClr val="333333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b="1">
          <a:solidFill>
            <a:srgbClr val="333333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b="1">
          <a:solidFill>
            <a:srgbClr val="333333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 b="1">
          <a:solidFill>
            <a:srgbClr val="333333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 b="1">
          <a:solidFill>
            <a:srgbClr val="333333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 b="1">
          <a:solidFill>
            <a:srgbClr val="333333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 b="1">
          <a:solidFill>
            <a:srgbClr val="333333"/>
          </a:solidFill>
          <a:latin typeface="+mn-lt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TextShape 1"/>
          <p:cNvSpPr txBox="1"/>
          <p:nvPr/>
        </p:nvSpPr>
        <p:spPr>
          <a:xfrm>
            <a:off x="838080" y="549360"/>
            <a:ext cx="7772040" cy="146952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ctr"/>
            <a:r>
              <a:rPr lang="hu-HU" sz="4400" spc="-1">
                <a:solidFill>
                  <a:srgbClr val="333399"/>
                </a:solidFill>
                <a:latin typeface="Arial"/>
              </a:rPr>
              <a:t>Algoritmusok és Adatszerkezetek I.</a:t>
            </a:r>
            <a:endParaRPr lang="hu-HU" sz="4400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97" name="TextShape 2"/>
          <p:cNvSpPr txBox="1"/>
          <p:nvPr/>
        </p:nvSpPr>
        <p:spPr>
          <a:xfrm>
            <a:off x="1547640" y="2709000"/>
            <a:ext cx="7128360" cy="175212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 algn="ctr">
              <a:spcBef>
                <a:spcPts val="641"/>
              </a:spcBef>
            </a:pPr>
            <a:r>
              <a:rPr lang="hu-HU" sz="3200" b="1" spc="-1" dirty="0">
                <a:solidFill>
                  <a:srgbClr val="333333"/>
                </a:solidFill>
                <a:latin typeface="Arial"/>
              </a:rPr>
              <a:t>Gráfok számítógépes reprezentációja</a:t>
            </a:r>
            <a:endParaRPr lang="hu-HU" sz="3200" spc="-1" dirty="0">
              <a:solidFill>
                <a:srgbClr val="333333"/>
              </a:solidFill>
              <a:latin typeface="Arial"/>
            </a:endParaRPr>
          </a:p>
        </p:txBody>
      </p:sp>
      <p:sp>
        <p:nvSpPr>
          <p:cNvPr id="4" name="CustomShape 3">
            <a:extLst>
              <a:ext uri="{FF2B5EF4-FFF2-40B4-BE49-F238E27FC236}">
                <a16:creationId xmlns:a16="http://schemas.microsoft.com/office/drawing/2014/main" id="{90AF40D6-E4AF-0848-8CFF-55BE282287B9}"/>
              </a:ext>
            </a:extLst>
          </p:cNvPr>
          <p:cNvSpPr/>
          <p:nvPr/>
        </p:nvSpPr>
        <p:spPr>
          <a:xfrm>
            <a:off x="3864960" y="4653000"/>
            <a:ext cx="2261520" cy="3646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 algn="ctr"/>
            <a:r>
              <a:rPr lang="hu-HU" spc="-1" dirty="0">
                <a:solidFill>
                  <a:srgbClr val="000000"/>
                </a:solidFill>
                <a:latin typeface="Arial"/>
              </a:rPr>
              <a:t>2020. november</a:t>
            </a:r>
          </a:p>
          <a:p>
            <a:pPr algn="ctr"/>
            <a:endParaRPr lang="hu-HU" spc="-1" dirty="0">
              <a:solidFill>
                <a:srgbClr val="000000"/>
              </a:solidFill>
              <a:latin typeface="Arial"/>
            </a:endParaRPr>
          </a:p>
          <a:p>
            <a:pPr algn="ctr"/>
            <a:r>
              <a:rPr lang="hu-HU" spc="-1" dirty="0">
                <a:solidFill>
                  <a:srgbClr val="000000"/>
                </a:solidFill>
                <a:latin typeface="Arial"/>
              </a:rPr>
              <a:t>9. hét – 1. videó</a:t>
            </a:r>
          </a:p>
          <a:p>
            <a:pPr algn="ctr"/>
            <a:r>
              <a:rPr lang="hu-HU" spc="-1" dirty="0">
                <a:solidFill>
                  <a:srgbClr val="000000"/>
                </a:solidFill>
                <a:latin typeface="Arial"/>
              </a:rPr>
              <a:t>S09E01</a:t>
            </a:r>
            <a:endParaRPr lang="hu-HU" spc="-1" dirty="0">
              <a:solidFill>
                <a:prstClr val="black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354729928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Cím 1">
            <a:extLst>
              <a:ext uri="{FF2B5EF4-FFF2-40B4-BE49-F238E27FC236}">
                <a16:creationId xmlns:a16="http://schemas.microsoft.com/office/drawing/2014/main" id="{EBF4B91C-EEBF-D04A-9EF1-D7546A7E29F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258888" y="2205038"/>
            <a:ext cx="7427912" cy="1143000"/>
          </a:xfrm>
        </p:spPr>
        <p:txBody>
          <a:bodyPr/>
          <a:lstStyle/>
          <a:p>
            <a:r>
              <a:rPr lang="hu-HU" altLang="hu-HU"/>
              <a:t>Gráfok számítógépes reprezentációja</a:t>
            </a:r>
          </a:p>
        </p:txBody>
      </p:sp>
    </p:spTree>
    <p:extLst>
      <p:ext uri="{BB962C8B-B14F-4D97-AF65-F5344CB8AC3E}">
        <p14:creationId xmlns:p14="http://schemas.microsoft.com/office/powerpoint/2010/main" val="295569256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Cím 1">
            <a:extLst>
              <a:ext uri="{FF2B5EF4-FFF2-40B4-BE49-F238E27FC236}">
                <a16:creationId xmlns:a16="http://schemas.microsoft.com/office/drawing/2014/main" id="{12F75073-56C6-D142-8A47-D538B7B9237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hu-HU" altLang="hu-HU"/>
              <a:t>Gráfok számítógépes reprezentációja</a:t>
            </a:r>
          </a:p>
        </p:txBody>
      </p:sp>
      <p:sp>
        <p:nvSpPr>
          <p:cNvPr id="13315" name="Tartalom helye 2">
            <a:extLst>
              <a:ext uri="{FF2B5EF4-FFF2-40B4-BE49-F238E27FC236}">
                <a16:creationId xmlns:a16="http://schemas.microsoft.com/office/drawing/2014/main" id="{C8AF2091-E555-E840-8644-3D2383AAA029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403350" y="1600200"/>
            <a:ext cx="7283450" cy="4349750"/>
          </a:xfrm>
        </p:spPr>
        <p:txBody>
          <a:bodyPr/>
          <a:lstStyle/>
          <a:p>
            <a:pPr marL="514350" indent="-514350">
              <a:buFontTx/>
              <a:buAutoNum type="arabicPeriod"/>
            </a:pPr>
            <a:endParaRPr lang="hu-HU" altLang="hu-HU" b="0"/>
          </a:p>
          <a:p>
            <a:pPr marL="514350" indent="-514350">
              <a:buFontTx/>
              <a:buAutoNum type="arabicPeriod"/>
            </a:pPr>
            <a:r>
              <a:rPr lang="hu-HU" altLang="hu-HU" b="0"/>
              <a:t>Csúcsok halmaza és élek halmaza</a:t>
            </a:r>
          </a:p>
          <a:p>
            <a:pPr marL="914400" lvl="1" indent="-514350"/>
            <a:r>
              <a:rPr lang="hu-HU" altLang="hu-HU" b="0"/>
              <a:t>matematikai definíció ez, de nagyon előnytelen a gyakorlatban, nem használjuk</a:t>
            </a:r>
          </a:p>
          <a:p>
            <a:pPr marL="514350" indent="-514350">
              <a:buFontTx/>
              <a:buAutoNum type="arabicPeriod"/>
            </a:pPr>
            <a:r>
              <a:rPr lang="hu-HU" altLang="hu-HU" b="0"/>
              <a:t>Szomszédsági listás ábrázolás</a:t>
            </a:r>
          </a:p>
          <a:p>
            <a:pPr marL="514350" indent="-514350">
              <a:buFontTx/>
              <a:buAutoNum type="arabicPeriod"/>
            </a:pPr>
            <a:r>
              <a:rPr lang="hu-HU" altLang="hu-HU" b="0"/>
              <a:t>Szomszédsági mátrix ábrázolás</a:t>
            </a:r>
          </a:p>
        </p:txBody>
      </p:sp>
    </p:spTree>
    <p:extLst>
      <p:ext uri="{BB962C8B-B14F-4D97-AF65-F5344CB8AC3E}">
        <p14:creationId xmlns:p14="http://schemas.microsoft.com/office/powerpoint/2010/main" val="268048729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Cím 1">
            <a:extLst>
              <a:ext uri="{FF2B5EF4-FFF2-40B4-BE49-F238E27FC236}">
                <a16:creationId xmlns:a16="http://schemas.microsoft.com/office/drawing/2014/main" id="{DEB55AD2-BE8F-E64B-BCA6-2E05AB8FE26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hu-HU" altLang="hu-HU"/>
              <a:t>Gráfok számítógépes reprezentációja</a:t>
            </a:r>
          </a:p>
        </p:txBody>
      </p:sp>
      <p:pic>
        <p:nvPicPr>
          <p:cNvPr id="14339" name="Picture 2">
            <a:extLst>
              <a:ext uri="{FF2B5EF4-FFF2-40B4-BE49-F238E27FC236}">
                <a16:creationId xmlns:a16="http://schemas.microsoft.com/office/drawing/2014/main" id="{2C74D074-9740-514C-89EA-D277B96309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3975" y="1628775"/>
            <a:ext cx="9197975" cy="3579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011929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Cím 1">
            <a:extLst>
              <a:ext uri="{FF2B5EF4-FFF2-40B4-BE49-F238E27FC236}">
                <a16:creationId xmlns:a16="http://schemas.microsoft.com/office/drawing/2014/main" id="{EE7AE2C7-D3D0-5349-AA91-3D1FDCC7DF4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hu-HU" altLang="hu-HU"/>
              <a:t>Gráfok számítógépes reprezentációja</a:t>
            </a:r>
          </a:p>
        </p:txBody>
      </p:sp>
      <p:pic>
        <p:nvPicPr>
          <p:cNvPr id="15363" name="Picture 2">
            <a:extLst>
              <a:ext uri="{FF2B5EF4-FFF2-40B4-BE49-F238E27FC236}">
                <a16:creationId xmlns:a16="http://schemas.microsoft.com/office/drawing/2014/main" id="{EC10D6FD-927E-D944-9C86-4F72C1F2F4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25" y="1989138"/>
            <a:ext cx="9131300" cy="3554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0845129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Cím 1">
            <a:extLst>
              <a:ext uri="{FF2B5EF4-FFF2-40B4-BE49-F238E27FC236}">
                <a16:creationId xmlns:a16="http://schemas.microsoft.com/office/drawing/2014/main" id="{69BDB219-91CD-8B46-A408-B19D8501AFA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hu-HU" altLang="hu-HU"/>
              <a:t>Gráfok sűrűsége</a:t>
            </a:r>
          </a:p>
        </p:txBody>
      </p:sp>
      <p:sp>
        <p:nvSpPr>
          <p:cNvPr id="16387" name="Tartalom helye 2">
            <a:extLst>
              <a:ext uri="{FF2B5EF4-FFF2-40B4-BE49-F238E27FC236}">
                <a16:creationId xmlns:a16="http://schemas.microsoft.com/office/drawing/2014/main" id="{69572207-99F0-DA4A-BD5E-54647F5DE6DB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r>
              <a:rPr lang="hu-HU" altLang="hu-HU"/>
              <a:t>Teljes gráf </a:t>
            </a:r>
            <a:r>
              <a:rPr lang="hu-HU" altLang="hu-HU" b="0"/>
              <a:t>ha |E|=|V|(|V|-1)/2</a:t>
            </a:r>
            <a:endParaRPr lang="hu-HU" altLang="hu-HU"/>
          </a:p>
          <a:p>
            <a:pPr marL="0" indent="0">
              <a:buFontTx/>
              <a:buNone/>
            </a:pPr>
            <a:r>
              <a:rPr lang="hu-HU" altLang="hu-HU"/>
              <a:t>Ritka gráf </a:t>
            </a:r>
            <a:r>
              <a:rPr lang="hu-HU" altLang="hu-HU" b="0"/>
              <a:t>ha |E|~|V|</a:t>
            </a:r>
          </a:p>
          <a:p>
            <a:pPr marL="0" indent="0">
              <a:buFontTx/>
              <a:buNone/>
            </a:pPr>
            <a:r>
              <a:rPr lang="hu-HU" altLang="hu-HU"/>
              <a:t>Sűrű gráf </a:t>
            </a:r>
            <a:r>
              <a:rPr lang="hu-HU" altLang="hu-HU" b="0"/>
              <a:t>ha |E|~|V|</a:t>
            </a:r>
            <a:r>
              <a:rPr lang="hu-HU" altLang="hu-HU" b="0" baseline="30000"/>
              <a:t>2</a:t>
            </a:r>
            <a:endParaRPr lang="hu-HU" altLang="hu-HU" b="0"/>
          </a:p>
          <a:p>
            <a:pPr marL="0" indent="0">
              <a:buFontTx/>
              <a:buNone/>
            </a:pPr>
            <a:endParaRPr lang="hu-HU" altLang="hu-HU" b="0"/>
          </a:p>
          <a:p>
            <a:pPr marL="0" indent="0">
              <a:buFontTx/>
              <a:buNone/>
            </a:pPr>
            <a:endParaRPr lang="hu-HU" altLang="hu-HU" b="0"/>
          </a:p>
        </p:txBody>
      </p:sp>
      <p:pic>
        <p:nvPicPr>
          <p:cNvPr id="16388" name="Picture 2" descr="Related image">
            <a:extLst>
              <a:ext uri="{FF2B5EF4-FFF2-40B4-BE49-F238E27FC236}">
                <a16:creationId xmlns:a16="http://schemas.microsoft.com/office/drawing/2014/main" id="{9349519E-997F-F847-B826-4251B01D7D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3573463"/>
            <a:ext cx="8951913" cy="2303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7683805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Cím 1">
            <a:extLst>
              <a:ext uri="{FF2B5EF4-FFF2-40B4-BE49-F238E27FC236}">
                <a16:creationId xmlns:a16="http://schemas.microsoft.com/office/drawing/2014/main" id="{6625C242-17E0-D54D-A382-E3F7FB526EE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258888" y="274638"/>
            <a:ext cx="7777162" cy="1143000"/>
          </a:xfrm>
        </p:spPr>
        <p:txBody>
          <a:bodyPr/>
          <a:lstStyle/>
          <a:p>
            <a:r>
              <a:rPr lang="hu-HU" altLang="hu-HU"/>
              <a:t>Adatszerkezetet a feladathoz!</a:t>
            </a:r>
          </a:p>
        </p:txBody>
      </p:sp>
      <p:graphicFrame>
        <p:nvGraphicFramePr>
          <p:cNvPr id="4" name="Tartalom helye 3">
            <a:extLst>
              <a:ext uri="{FF2B5EF4-FFF2-40B4-BE49-F238E27FC236}">
                <a16:creationId xmlns:a16="http://schemas.microsoft.com/office/drawing/2014/main" id="{022E2181-440A-074F-BDFD-27F904DB7559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684213" y="1700213"/>
          <a:ext cx="8208964" cy="301783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05224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5224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5224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5224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914496">
                <a:tc>
                  <a:txBody>
                    <a:bodyPr/>
                    <a:lstStyle/>
                    <a:p>
                      <a:endParaRPr lang="hu-HU" sz="1800" dirty="0"/>
                    </a:p>
                  </a:txBody>
                  <a:tcPr marL="91441" marR="91441" marT="45725" marB="45725"/>
                </a:tc>
                <a:tc>
                  <a:txBody>
                    <a:bodyPr/>
                    <a:lstStyle/>
                    <a:p>
                      <a:r>
                        <a:rPr lang="hu-HU" sz="1800" dirty="0"/>
                        <a:t>Létezik</a:t>
                      </a:r>
                      <a:r>
                        <a:rPr lang="hu-HU" sz="1800" baseline="0" dirty="0"/>
                        <a:t> (u,v) él?</a:t>
                      </a:r>
                      <a:endParaRPr lang="hu-HU" sz="1800" dirty="0"/>
                    </a:p>
                  </a:txBody>
                  <a:tcPr marL="91441" marR="91441" marT="45725" marB="45725"/>
                </a:tc>
                <a:tc>
                  <a:txBody>
                    <a:bodyPr/>
                    <a:lstStyle/>
                    <a:p>
                      <a:r>
                        <a:rPr lang="hu-HU" sz="1800" dirty="0"/>
                        <a:t>összes él listázása</a:t>
                      </a:r>
                    </a:p>
                  </a:txBody>
                  <a:tcPr marL="91441" marR="91441" marT="45725" marB="45725"/>
                </a:tc>
                <a:tc>
                  <a:txBody>
                    <a:bodyPr/>
                    <a:lstStyle/>
                    <a:p>
                      <a:r>
                        <a:rPr lang="hu-HU" sz="1800" dirty="0"/>
                        <a:t>egy csúcs </a:t>
                      </a:r>
                      <a:r>
                        <a:rPr lang="hu-HU" sz="1800" dirty="0" err="1"/>
                        <a:t>szomszédainak</a:t>
                      </a:r>
                      <a:r>
                        <a:rPr lang="hu-HU" sz="1800" dirty="0"/>
                        <a:t> listája</a:t>
                      </a:r>
                    </a:p>
                  </a:txBody>
                  <a:tcPr marL="91441" marR="91441" marT="45725" marB="4572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01114">
                <a:tc>
                  <a:txBody>
                    <a:bodyPr/>
                    <a:lstStyle/>
                    <a:p>
                      <a:r>
                        <a:rPr lang="hu-HU" sz="1800" dirty="0"/>
                        <a:t>csúcsok+élek halmaza</a:t>
                      </a:r>
                    </a:p>
                  </a:txBody>
                  <a:tcPr marL="91441" marR="91441" marT="45725" marB="45725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2000" i="1" dirty="0"/>
                        <a:t>Θ</a:t>
                      </a:r>
                      <a:r>
                        <a:rPr lang="hu-HU" sz="2000" dirty="0"/>
                        <a:t>(|E|)</a:t>
                      </a:r>
                    </a:p>
                    <a:p>
                      <a:pPr algn="ctr"/>
                      <a:endParaRPr lang="hu-HU" sz="2000" dirty="0"/>
                    </a:p>
                  </a:txBody>
                  <a:tcPr marL="91441" marR="91441" marT="45725" marB="45725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2000" i="1" dirty="0"/>
                        <a:t>Θ</a:t>
                      </a:r>
                      <a:r>
                        <a:rPr lang="hu-HU" sz="2000" dirty="0"/>
                        <a:t>(|E|)</a:t>
                      </a:r>
                    </a:p>
                    <a:p>
                      <a:pPr algn="ctr"/>
                      <a:endParaRPr lang="hu-HU" sz="2000" dirty="0"/>
                    </a:p>
                  </a:txBody>
                  <a:tcPr marL="91441" marR="91441" marT="45725" marB="45725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2000" i="1" dirty="0"/>
                        <a:t>Θ</a:t>
                      </a:r>
                      <a:r>
                        <a:rPr lang="hu-HU" sz="2000" dirty="0"/>
                        <a:t>(|E|)</a:t>
                      </a:r>
                    </a:p>
                    <a:p>
                      <a:pPr algn="ctr"/>
                      <a:endParaRPr lang="hu-HU" sz="2000" dirty="0"/>
                    </a:p>
                  </a:txBody>
                  <a:tcPr marL="91441" marR="91441" marT="45725" marB="457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01114">
                <a:tc>
                  <a:txBody>
                    <a:bodyPr/>
                    <a:lstStyle/>
                    <a:p>
                      <a:r>
                        <a:rPr lang="hu-HU" sz="1800" dirty="0"/>
                        <a:t>szomszédsági mátrix</a:t>
                      </a:r>
                    </a:p>
                  </a:txBody>
                  <a:tcPr marL="91441" marR="91441" marT="45725" marB="4572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2000" i="1" dirty="0"/>
                        <a:t>Θ</a:t>
                      </a:r>
                      <a:r>
                        <a:rPr lang="hu-HU" sz="2000" dirty="0"/>
                        <a:t>(1)</a:t>
                      </a:r>
                    </a:p>
                  </a:txBody>
                  <a:tcPr marL="91441" marR="91441" marT="45725" marB="45725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2000" i="1" dirty="0"/>
                        <a:t>Θ</a:t>
                      </a:r>
                      <a:r>
                        <a:rPr lang="hu-HU" sz="2000" dirty="0"/>
                        <a:t>(|V|</a:t>
                      </a:r>
                      <a:r>
                        <a:rPr lang="hu-HU" sz="2000" baseline="30000" dirty="0"/>
                        <a:t>2</a:t>
                      </a:r>
                      <a:r>
                        <a:rPr lang="hu-HU" sz="2000" dirty="0"/>
                        <a:t>)</a:t>
                      </a:r>
                    </a:p>
                    <a:p>
                      <a:pPr algn="ctr"/>
                      <a:endParaRPr lang="hu-HU" sz="2000" dirty="0"/>
                    </a:p>
                  </a:txBody>
                  <a:tcPr marL="91441" marR="91441" marT="45725" marB="45725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2000" i="1" dirty="0"/>
                        <a:t>Θ</a:t>
                      </a:r>
                      <a:r>
                        <a:rPr lang="hu-HU" sz="2000" dirty="0"/>
                        <a:t>(|V|)</a:t>
                      </a:r>
                    </a:p>
                    <a:p>
                      <a:pPr algn="ctr"/>
                      <a:endParaRPr lang="hu-HU" sz="2000" dirty="0"/>
                    </a:p>
                  </a:txBody>
                  <a:tcPr marL="91441" marR="91441" marT="45725" marB="4572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01114">
                <a:tc>
                  <a:txBody>
                    <a:bodyPr/>
                    <a:lstStyle/>
                    <a:p>
                      <a:r>
                        <a:rPr lang="hu-HU" sz="1800" dirty="0"/>
                        <a:t>szomszédsági</a:t>
                      </a:r>
                      <a:r>
                        <a:rPr lang="hu-HU" sz="1800" baseline="0" dirty="0"/>
                        <a:t> lista</a:t>
                      </a:r>
                      <a:endParaRPr lang="hu-HU" sz="1800" dirty="0"/>
                    </a:p>
                  </a:txBody>
                  <a:tcPr marL="91441" marR="91441" marT="45725" marB="45725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2000" i="1" dirty="0"/>
                        <a:t>Θ</a:t>
                      </a:r>
                      <a:r>
                        <a:rPr lang="hu-HU" sz="2000" dirty="0"/>
                        <a:t>(fokszám)</a:t>
                      </a:r>
                    </a:p>
                    <a:p>
                      <a:pPr algn="ctr"/>
                      <a:endParaRPr lang="hu-HU" sz="2000" dirty="0"/>
                    </a:p>
                  </a:txBody>
                  <a:tcPr marL="91441" marR="91441" marT="45725" marB="45725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2000" i="1" dirty="0"/>
                        <a:t>Θ</a:t>
                      </a:r>
                      <a:r>
                        <a:rPr lang="hu-HU" sz="2000" dirty="0"/>
                        <a:t>(|E|)</a:t>
                      </a:r>
                    </a:p>
                    <a:p>
                      <a:pPr algn="ctr"/>
                      <a:endParaRPr lang="hu-HU" sz="2000" dirty="0"/>
                    </a:p>
                  </a:txBody>
                  <a:tcPr marL="91441" marR="91441" marT="45725" marB="45725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2000" i="1" dirty="0"/>
                        <a:t>Θ</a:t>
                      </a:r>
                      <a:r>
                        <a:rPr lang="hu-HU" sz="2000" dirty="0"/>
                        <a:t>(fokszám)</a:t>
                      </a:r>
                    </a:p>
                    <a:p>
                      <a:pPr algn="ctr"/>
                      <a:endParaRPr lang="hu-HU" sz="2000" dirty="0"/>
                    </a:p>
                  </a:txBody>
                  <a:tcPr marL="91441" marR="91441" marT="45725" marB="45725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7438" name="Szövegdoboz 4">
            <a:extLst>
              <a:ext uri="{FF2B5EF4-FFF2-40B4-BE49-F238E27FC236}">
                <a16:creationId xmlns:a16="http://schemas.microsoft.com/office/drawing/2014/main" id="{C78B0CEC-AEB6-2245-9081-FAB0196E313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93925" y="5245100"/>
            <a:ext cx="57689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 b="1">
                <a:solidFill>
                  <a:srgbClr val="333333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rgbClr val="333333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rgbClr val="333333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rgbClr val="333333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rgbClr val="333333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333333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333333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333333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333333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altLang="hu-HU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Ritka, hogy nem szomszédsági listát használunk.</a:t>
            </a:r>
          </a:p>
        </p:txBody>
      </p:sp>
    </p:spTree>
    <p:extLst>
      <p:ext uri="{BB962C8B-B14F-4D97-AF65-F5344CB8AC3E}">
        <p14:creationId xmlns:p14="http://schemas.microsoft.com/office/powerpoint/2010/main" val="348231510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Cím 1">
            <a:extLst>
              <a:ext uri="{FF2B5EF4-FFF2-40B4-BE49-F238E27FC236}">
                <a16:creationId xmlns:a16="http://schemas.microsoft.com/office/drawing/2014/main" id="{B3A42136-7A65-D042-A400-CD957609DC2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hu-HU" altLang="hu-HU"/>
              <a:t>Gráfalgoritmusok hatékonysága</a:t>
            </a:r>
          </a:p>
        </p:txBody>
      </p:sp>
      <p:sp>
        <p:nvSpPr>
          <p:cNvPr id="18435" name="Tartalom helye 2">
            <a:extLst>
              <a:ext uri="{FF2B5EF4-FFF2-40B4-BE49-F238E27FC236}">
                <a16:creationId xmlns:a16="http://schemas.microsoft.com/office/drawing/2014/main" id="{9840E2AB-3919-6B40-B1F5-33A9EB4B3DD8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endParaRPr lang="hu-HU" altLang="hu-HU" b="0"/>
          </a:p>
          <a:p>
            <a:r>
              <a:rPr lang="hu-HU" altLang="hu-HU" b="0"/>
              <a:t>Futásidő és tárigény szempontjából mind |V| és |E| is számít(hat)</a:t>
            </a:r>
          </a:p>
          <a:p>
            <a:endParaRPr lang="hu-HU" altLang="hu-HU" b="0"/>
          </a:p>
          <a:p>
            <a:r>
              <a:rPr lang="hu-HU" altLang="hu-HU" b="0"/>
              <a:t>Különböző karakterisztikájú gráfokon (pl. ritka vs sűrű) más és más algoritmusok lehetnek előnyösek</a:t>
            </a:r>
          </a:p>
        </p:txBody>
      </p:sp>
    </p:spTree>
    <p:extLst>
      <p:ext uri="{BB962C8B-B14F-4D97-AF65-F5344CB8AC3E}">
        <p14:creationId xmlns:p14="http://schemas.microsoft.com/office/powerpoint/2010/main" val="25630745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>
            <a:extLst>
              <a:ext uri="{FF2B5EF4-FFF2-40B4-BE49-F238E27FC236}">
                <a16:creationId xmlns:a16="http://schemas.microsoft.com/office/drawing/2014/main" id="{F6DC0319-6671-3844-BC1F-78C77538E0E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hu-HU" altLang="hu-HU"/>
              <a:t>Gráf</a:t>
            </a:r>
            <a:endParaRPr lang="en-US" altLang="hu-HU"/>
          </a:p>
        </p:txBody>
      </p:sp>
      <p:sp>
        <p:nvSpPr>
          <p:cNvPr id="4099" name="Content Placeholder 2">
            <a:extLst>
              <a:ext uri="{FF2B5EF4-FFF2-40B4-BE49-F238E27FC236}">
                <a16:creationId xmlns:a16="http://schemas.microsoft.com/office/drawing/2014/main" id="{8D335876-5938-BF47-B546-E7D13464926A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r>
              <a:rPr lang="hu-HU" altLang="hu-HU" b="0"/>
              <a:t>Dolgok (csúcsok) és köztük fennálló kapcsolatok (élek) reprezentációja</a:t>
            </a:r>
            <a:endParaRPr lang="en-US" altLang="hu-HU" b="0"/>
          </a:p>
        </p:txBody>
      </p:sp>
      <p:pic>
        <p:nvPicPr>
          <p:cNvPr id="4100" name="Picture 4" descr="Image result">
            <a:extLst>
              <a:ext uri="{FF2B5EF4-FFF2-40B4-BE49-F238E27FC236}">
                <a16:creationId xmlns:a16="http://schemas.microsoft.com/office/drawing/2014/main" id="{638B54B1-D962-CE48-B220-C18DFA4693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2138" y="2513013"/>
            <a:ext cx="3717925" cy="3717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882626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Cím 1">
            <a:extLst>
              <a:ext uri="{FF2B5EF4-FFF2-40B4-BE49-F238E27FC236}">
                <a16:creationId xmlns:a16="http://schemas.microsoft.com/office/drawing/2014/main" id="{B92CDC9E-3D13-C349-9A60-7B0E0FE0019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hu-HU" altLang="hu-HU"/>
              <a:t>Valós életbeli gráfok (hálózatok)</a:t>
            </a:r>
          </a:p>
        </p:txBody>
      </p:sp>
      <p:pic>
        <p:nvPicPr>
          <p:cNvPr id="5123" name="Picture 2" descr="Related image">
            <a:extLst>
              <a:ext uri="{FF2B5EF4-FFF2-40B4-BE49-F238E27FC236}">
                <a16:creationId xmlns:a16="http://schemas.microsoft.com/office/drawing/2014/main" id="{5E950301-C6F0-5646-BFF3-4F64B41363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1628775"/>
            <a:ext cx="7804150" cy="4537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037883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Cím 1">
            <a:extLst>
              <a:ext uri="{FF2B5EF4-FFF2-40B4-BE49-F238E27FC236}">
                <a16:creationId xmlns:a16="http://schemas.microsoft.com/office/drawing/2014/main" id="{F99A0C69-6408-6B4C-AB53-F3849A5FC5F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hu-HU" altLang="hu-HU"/>
              <a:t>Valós életbeli gráfok (hálózatok)</a:t>
            </a:r>
          </a:p>
        </p:txBody>
      </p:sp>
      <p:pic>
        <p:nvPicPr>
          <p:cNvPr id="6147" name="Picture 2" descr="Image result for internet link network">
            <a:extLst>
              <a:ext uri="{FF2B5EF4-FFF2-40B4-BE49-F238E27FC236}">
                <a16:creationId xmlns:a16="http://schemas.microsoft.com/office/drawing/2014/main" id="{D5718C38-3B2C-9647-8B2C-8F6A796598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713" y="1628775"/>
            <a:ext cx="6553200" cy="4492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950279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Cím 1">
            <a:extLst>
              <a:ext uri="{FF2B5EF4-FFF2-40B4-BE49-F238E27FC236}">
                <a16:creationId xmlns:a16="http://schemas.microsoft.com/office/drawing/2014/main" id="{538B58E2-3C56-5042-98B2-E365E2DE34D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hu-HU" altLang="hu-HU"/>
              <a:t>Valós életbeli gráfok (hálózatok)</a:t>
            </a:r>
          </a:p>
        </p:txBody>
      </p:sp>
      <p:pic>
        <p:nvPicPr>
          <p:cNvPr id="7171" name="Kép 2" descr="Szeged to Siófok - Google Maps - Mozilla Firefox">
            <a:extLst>
              <a:ext uri="{FF2B5EF4-FFF2-40B4-BE49-F238E27FC236}">
                <a16:creationId xmlns:a16="http://schemas.microsoft.com/office/drawing/2014/main" id="{BC0EE436-B023-6048-A7FB-AB3FEEA1ECF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494" t="14333" b="4005"/>
          <a:stretch>
            <a:fillRect/>
          </a:stretch>
        </p:blipFill>
        <p:spPr bwMode="auto">
          <a:xfrm>
            <a:off x="1835150" y="1844675"/>
            <a:ext cx="6588125" cy="4741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8520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Cím 1">
            <a:extLst>
              <a:ext uri="{FF2B5EF4-FFF2-40B4-BE49-F238E27FC236}">
                <a16:creationId xmlns:a16="http://schemas.microsoft.com/office/drawing/2014/main" id="{173861C6-400D-0A4B-88C2-19733FCD2B1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hu-HU" altLang="hu-HU"/>
              <a:t>Gráfok absztrakt reprezentációra</a:t>
            </a:r>
          </a:p>
        </p:txBody>
      </p:sp>
      <p:pic>
        <p:nvPicPr>
          <p:cNvPr id="8195" name="Picture 2" descr="https://upload.wikimedia.org/wikipedia/commons/thumb/d/da/Tic-tac-toe-game-tree.svg/545px-Tic-tac-toe-game-tree.svg.png">
            <a:extLst>
              <a:ext uri="{FF2B5EF4-FFF2-40B4-BE49-F238E27FC236}">
                <a16:creationId xmlns:a16="http://schemas.microsoft.com/office/drawing/2014/main" id="{583D9AFB-4FAE-2E4A-8109-E2C2C0BB18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4075" y="1700213"/>
            <a:ext cx="6378575" cy="4249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130238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Cím 1">
            <a:extLst>
              <a:ext uri="{FF2B5EF4-FFF2-40B4-BE49-F238E27FC236}">
                <a16:creationId xmlns:a16="http://schemas.microsoft.com/office/drawing/2014/main" id="{AC014A72-025C-7B4E-93FF-ED49AE4B2CC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hu-HU" altLang="hu-HU"/>
              <a:t>Gráfok</a:t>
            </a:r>
          </a:p>
        </p:txBody>
      </p:sp>
      <p:sp>
        <p:nvSpPr>
          <p:cNvPr id="9219" name="Tartalom helye 2">
            <a:extLst>
              <a:ext uri="{FF2B5EF4-FFF2-40B4-BE49-F238E27FC236}">
                <a16:creationId xmlns:a16="http://schemas.microsoft.com/office/drawing/2014/main" id="{02ED5F22-9739-3E4E-9CE7-558C29659368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r>
              <a:rPr lang="hu-HU" altLang="hu-HU"/>
              <a:t>G=(V,E)</a:t>
            </a:r>
            <a:endParaRPr lang="hu-HU" altLang="hu-HU" b="0"/>
          </a:p>
          <a:p>
            <a:pPr marL="0" indent="0">
              <a:buFontTx/>
              <a:buNone/>
            </a:pPr>
            <a:r>
              <a:rPr lang="hu-HU" altLang="hu-HU" sz="2800" b="0"/>
              <a:t>G a gráf</a:t>
            </a:r>
          </a:p>
          <a:p>
            <a:pPr marL="0" indent="0">
              <a:buFontTx/>
              <a:buNone/>
            </a:pPr>
            <a:r>
              <a:rPr lang="hu-HU" altLang="hu-HU" sz="2800" b="0"/>
              <a:t>V: csúcsok halmaza (általában azonosítóval ellátva, gyakorlatban egyéb tulajdonságokkal is)</a:t>
            </a:r>
          </a:p>
          <a:p>
            <a:pPr marL="0" indent="0">
              <a:buFontTx/>
              <a:buNone/>
            </a:pPr>
            <a:r>
              <a:rPr lang="hu-HU" altLang="hu-HU" sz="2800" b="0"/>
              <a:t>E: élek halmaza. Egy él két csúcs közti kapcsolatot ír le. A kapcsolat lehet irányított vagy irányítatlan ill. lehet súlyozott (gyakorlatban egyéb tulajdonságok is)</a:t>
            </a:r>
          </a:p>
        </p:txBody>
      </p:sp>
    </p:spTree>
    <p:extLst>
      <p:ext uri="{BB962C8B-B14F-4D97-AF65-F5344CB8AC3E}">
        <p14:creationId xmlns:p14="http://schemas.microsoft.com/office/powerpoint/2010/main" val="230896071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Cím 1">
            <a:extLst>
              <a:ext uri="{FF2B5EF4-FFF2-40B4-BE49-F238E27FC236}">
                <a16:creationId xmlns:a16="http://schemas.microsoft.com/office/drawing/2014/main" id="{2F948C75-CD49-E34F-BA33-04221568FA4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hu-HU" altLang="hu-HU"/>
              <a:t>Irányítatlan és irányított gráfok</a:t>
            </a:r>
          </a:p>
        </p:txBody>
      </p:sp>
      <p:pic>
        <p:nvPicPr>
          <p:cNvPr id="10243" name="Picture 2" descr="https://upload.wikimedia.org/wikipedia/commons/thumb/5/5b/6n-graf.svg/220px-6n-graf.svg.png">
            <a:extLst>
              <a:ext uri="{FF2B5EF4-FFF2-40B4-BE49-F238E27FC236}">
                <a16:creationId xmlns:a16="http://schemas.microsoft.com/office/drawing/2014/main" id="{EA48C621-EAEF-FA46-B3E5-F1793DCF6A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113" y="2276475"/>
            <a:ext cx="3714750" cy="2447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4" name="Picture 4" descr="https://upload.wikimedia.org/wikipedia/commons/thumb/5/51/Directed_graph.svg/220px-Directed_graph.svg.png">
            <a:extLst>
              <a:ext uri="{FF2B5EF4-FFF2-40B4-BE49-F238E27FC236}">
                <a16:creationId xmlns:a16="http://schemas.microsoft.com/office/drawing/2014/main" id="{89694380-DE8A-7B49-BCE8-595BC1F285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4125" y="2219325"/>
            <a:ext cx="3797300" cy="2520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8083225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Cím 1">
            <a:extLst>
              <a:ext uri="{FF2B5EF4-FFF2-40B4-BE49-F238E27FC236}">
                <a16:creationId xmlns:a16="http://schemas.microsoft.com/office/drawing/2014/main" id="{0A523AC7-59DD-0741-A83D-B53EB9E1D97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hu-HU" altLang="hu-HU"/>
              <a:t>Egyszerű gráfok</a:t>
            </a:r>
          </a:p>
        </p:txBody>
      </p:sp>
      <p:sp>
        <p:nvSpPr>
          <p:cNvPr id="11267" name="Tartalom helye 2">
            <a:extLst>
              <a:ext uri="{FF2B5EF4-FFF2-40B4-BE49-F238E27FC236}">
                <a16:creationId xmlns:a16="http://schemas.microsoft.com/office/drawing/2014/main" id="{6B0F094C-7D22-8340-B5F0-2C6D9A3AFA44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r>
              <a:rPr lang="hu-HU" altLang="hu-HU" b="0"/>
              <a:t>Egy gráf </a:t>
            </a:r>
            <a:r>
              <a:rPr lang="hu-HU" altLang="hu-HU"/>
              <a:t>egyszerű</a:t>
            </a:r>
            <a:r>
              <a:rPr lang="hu-HU" altLang="hu-HU" b="0"/>
              <a:t> ha nincsenek benne sem </a:t>
            </a:r>
            <a:r>
              <a:rPr lang="hu-HU" altLang="hu-HU" b="0">
                <a:solidFill>
                  <a:srgbClr val="4D31F7"/>
                </a:solidFill>
              </a:rPr>
              <a:t>hurokélek </a:t>
            </a:r>
            <a:r>
              <a:rPr lang="hu-HU" altLang="hu-HU" b="0"/>
              <a:t>sem </a:t>
            </a:r>
            <a:r>
              <a:rPr lang="hu-HU" altLang="hu-HU" b="0">
                <a:solidFill>
                  <a:srgbClr val="FF0000"/>
                </a:solidFill>
              </a:rPr>
              <a:t>többszörös élek</a:t>
            </a:r>
            <a:r>
              <a:rPr lang="hu-HU" altLang="hu-HU" b="0"/>
              <a:t>. </a:t>
            </a:r>
          </a:p>
        </p:txBody>
      </p:sp>
      <p:pic>
        <p:nvPicPr>
          <p:cNvPr id="11268" name="Picture 2" descr="https://upload.wikimedia.org/wikipedia/commons/thumb/f/f2/3n_multigraph_unlabeled.svg/220px-3n_multigraph_unlabeled.svg.png">
            <a:extLst>
              <a:ext uri="{FF2B5EF4-FFF2-40B4-BE49-F238E27FC236}">
                <a16:creationId xmlns:a16="http://schemas.microsoft.com/office/drawing/2014/main" id="{4A4685CB-48C4-954B-8EB4-787D273307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975" y="3724275"/>
            <a:ext cx="5040313" cy="1144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70649864"/>
      </p:ext>
    </p:extLst>
  </p:cSld>
  <p:clrMapOvr>
    <a:masterClrMapping/>
  </p:clrMapOvr>
</p:sld>
</file>

<file path=ppt/theme/theme1.xml><?xml version="1.0" encoding="utf-8"?>
<a:theme xmlns:a="http://schemas.openxmlformats.org/drawingml/2006/main" name="2_Alapértelmezett terv">
  <a:themeElements>
    <a:clrScheme name="2_Alapértelmezett terv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2_Alapértelmezett terv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hu-HU" altLang="hu-HU" sz="1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hu-HU" altLang="hu-HU" sz="1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2_Alapértelmezett terv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Alapértelmezett terv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Alapértelmezett terv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Alapértelmezett terv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Alapértelmezett terv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Alapértelmezett terv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Alapértelmezett terv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Alapértelmezett terv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Alapértelmezett terv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Alapértelmezett terv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Alapértelmezett terv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Alapértelmezett terv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3_Alapértelmezett terv">
  <a:themeElements>
    <a:clrScheme name="2_Alapértelmezett terv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2_Alapértelmezett terv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hu-HU" altLang="hu-HU" sz="1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hu-HU" altLang="hu-HU" sz="1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2_Alapértelmezett terv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Alapértelmezett terv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Alapértelmezett terv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Alapértelmezett terv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Alapértelmezett terv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Alapértelmezett terv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Alapértelmezett terv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Alapértelmezett terv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Alapértelmezett terv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Alapértelmezett terv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Alapértelmezett terv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Alapértelmezett terv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775</TotalTime>
  <Words>300</Words>
  <Application>Microsoft Macintosh PowerPoint</Application>
  <PresentationFormat>On-screen Show (4:3)</PresentationFormat>
  <Paragraphs>55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16</vt:i4>
      </vt:variant>
    </vt:vector>
  </HeadingPairs>
  <TitlesOfParts>
    <vt:vector size="19" baseType="lpstr">
      <vt:lpstr>Arial</vt:lpstr>
      <vt:lpstr>2_Alapértelmezett terv</vt:lpstr>
      <vt:lpstr>3_Alapértelmezett terv</vt:lpstr>
      <vt:lpstr>PowerPoint Presentation</vt:lpstr>
      <vt:lpstr>Gráf</vt:lpstr>
      <vt:lpstr>Valós életbeli gráfok (hálózatok)</vt:lpstr>
      <vt:lpstr>Valós életbeli gráfok (hálózatok)</vt:lpstr>
      <vt:lpstr>Valós életbeli gráfok (hálózatok)</vt:lpstr>
      <vt:lpstr>Gráfok absztrakt reprezentációra</vt:lpstr>
      <vt:lpstr>Gráfok</vt:lpstr>
      <vt:lpstr>Irányítatlan és irányított gráfok</vt:lpstr>
      <vt:lpstr>Egyszerű gráfok</vt:lpstr>
      <vt:lpstr>Gráfok számítógépes reprezentációja</vt:lpstr>
      <vt:lpstr>Gráfok számítógépes reprezentációja</vt:lpstr>
      <vt:lpstr>Gráfok számítógépes reprezentációja</vt:lpstr>
      <vt:lpstr>Gráfok számítógépes reprezentációja</vt:lpstr>
      <vt:lpstr>Gráfok sűrűsége</vt:lpstr>
      <vt:lpstr>Adatszerkezetet a feladathoz!</vt:lpstr>
      <vt:lpstr>Gráfalgoritmusok hatékonysága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Richárd Farkas</dc:creator>
  <cp:lastModifiedBy>Richárd Farkas</cp:lastModifiedBy>
  <cp:revision>35</cp:revision>
  <dcterms:created xsi:type="dcterms:W3CDTF">2020-09-28T09:38:30Z</dcterms:created>
  <dcterms:modified xsi:type="dcterms:W3CDTF">2020-10-25T13:51:57Z</dcterms:modified>
</cp:coreProperties>
</file>