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3" r:id="rId2"/>
    <p:sldMasterId id="2147483685" r:id="rId3"/>
  </p:sldMasterIdLst>
  <p:notesMasterIdLst>
    <p:notesMasterId r:id="rId13"/>
  </p:notesMasterIdLst>
  <p:sldIdLst>
    <p:sldId id="262" r:id="rId4"/>
    <p:sldId id="597" r:id="rId5"/>
    <p:sldId id="598" r:id="rId6"/>
    <p:sldId id="619" r:id="rId7"/>
    <p:sldId id="599" r:id="rId8"/>
    <p:sldId id="600" r:id="rId9"/>
    <p:sldId id="257" r:id="rId10"/>
    <p:sldId id="605" r:id="rId11"/>
    <p:sldId id="601" r:id="rId12"/>
  </p:sldIdLst>
  <p:sldSz cx="9144000" cy="6858000" type="screen4x3"/>
  <p:notesSz cx="6858000" cy="9144000"/>
  <p:defaultTextStyle>
    <a:defPPr>
      <a:defRPr lang="en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338"/>
    <p:restoredTop sz="94694"/>
  </p:normalViewPr>
  <p:slideViewPr>
    <p:cSldViewPr snapToGrid="0" snapToObjects="1">
      <p:cViewPr varScale="1">
        <p:scale>
          <a:sx n="111" d="100"/>
          <a:sy n="111" d="100"/>
        </p:scale>
        <p:origin x="8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79FBE-19CF-104F-82DA-70E7A5FD51D5}" type="datetimeFigureOut">
              <a:rPr lang="en-GB" smtClean="0"/>
              <a:t>25/10/2020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CF61C-DB42-914D-A53C-92C81BF36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357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C854402-76A3-AD43-9B41-05E24D0D43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EDCCCC-A4B2-1140-902C-F1F01F4756D0}" type="slidenum">
              <a:rPr kumimoji="0" lang="en-US" altLang="en-H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H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902030302020204" pitchFamily="66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54F24322-BBD6-8642-B013-7CD9CDB1924F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816789B-014B-104B-9D65-822798D101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5988" y="4344988"/>
            <a:ext cx="5026025" cy="41132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HU" altLang="en-HU"/>
          </a:p>
        </p:txBody>
      </p:sp>
    </p:spTree>
    <p:extLst>
      <p:ext uri="{BB962C8B-B14F-4D97-AF65-F5344CB8AC3E}">
        <p14:creationId xmlns:p14="http://schemas.microsoft.com/office/powerpoint/2010/main" val="3309188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79440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7893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31014" y="274638"/>
            <a:ext cx="1855787" cy="5675312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258889" y="274638"/>
            <a:ext cx="5419725" cy="5675312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26203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1258920" y="1600200"/>
            <a:ext cx="7427520" cy="4349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5379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4CA672-8242-6249-8749-B329F352F1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811686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65244D-E9AB-BD47-837C-DE712FDD3A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55362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34D325-3978-094E-B301-CC4FDDA15D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955948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58888" y="1600200"/>
            <a:ext cx="3636962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8250" y="1600200"/>
            <a:ext cx="363855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DE1A32-033C-BA4E-B9B5-F29B22106D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847384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0102642-0310-654E-B931-C954FFFF48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354477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B60DD61-53DE-AA48-A7C7-0BB356FD54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218348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1886688-AE59-424B-BE0E-D85102738F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28664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930262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CFE68B-BD7E-4147-8537-3658C17BE9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1168675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8CF45D-E8A0-4140-BF49-FDC63F8586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0130103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2E3817-D0D7-DE4E-9027-B9D310BBF0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092183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31013" y="274638"/>
            <a:ext cx="1855787" cy="5675312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258888" y="274638"/>
            <a:ext cx="5419725" cy="5675312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C5A515-0419-A346-9774-6FD93FEBD8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7684625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Line 2">
            <a:extLst>
              <a:ext uri="{FF2B5EF4-FFF2-40B4-BE49-F238E27FC236}">
                <a16:creationId xmlns:a16="http://schemas.microsoft.com/office/drawing/2014/main" id="{BA5DC11B-DAAE-BE4F-A6CB-C50AA8D0921B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50C9E84A-BDB3-F540-AE01-791F627EC174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1524000"/>
          </a:xfrm>
        </p:spPr>
        <p:txBody>
          <a:bodyPr anchor="b"/>
          <a:lstStyle>
            <a:lvl1pPr>
              <a:lnSpc>
                <a:spcPct val="80000"/>
              </a:lnSpc>
              <a:defRPr sz="3200">
                <a:solidFill>
                  <a:schemeClr val="folHlink"/>
                </a:solidFill>
              </a:defRPr>
            </a:lvl1pPr>
          </a:lstStyle>
          <a:p>
            <a:pPr lvl="0"/>
            <a:r>
              <a:rPr lang="en-US" altLang="en-HU" noProof="0"/>
              <a:t>Click to edit Master title style</a:t>
            </a:r>
          </a:p>
        </p:txBody>
      </p:sp>
      <p:sp>
        <p:nvSpPr>
          <p:cNvPr id="107524" name="Text Box 4">
            <a:extLst>
              <a:ext uri="{FF2B5EF4-FFF2-40B4-BE49-F238E27FC236}">
                <a16:creationId xmlns:a16="http://schemas.microsoft.com/office/drawing/2014/main" id="{A0E1E9F1-6220-1A48-973D-FB9A79C4C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13525"/>
            <a:ext cx="914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altLang="en-HU" sz="1000"/>
              <a:t>Robert Sedgewick and Kevin Wayne   •   Copyright © 2005   •   http://www.Princeton.EDU/~cos226</a:t>
            </a:r>
          </a:p>
        </p:txBody>
      </p:sp>
      <p:sp>
        <p:nvSpPr>
          <p:cNvPr id="107525" name="Rectangle 5">
            <a:extLst>
              <a:ext uri="{FF2B5EF4-FFF2-40B4-BE49-F238E27FC236}">
                <a16:creationId xmlns:a16="http://schemas.microsoft.com/office/drawing/2014/main" id="{1655D6BA-F3C0-A14D-9F13-988DE7B6A0E1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20788" y="2671763"/>
            <a:ext cx="7162800" cy="3094037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/>
          <a:lstStyle>
            <a:lvl1pPr defTabSz="915988">
              <a:defRPr sz="1600"/>
            </a:lvl1pPr>
          </a:lstStyle>
          <a:p>
            <a:pPr lvl="0"/>
            <a:r>
              <a:rPr lang="en-US" altLang="en-HU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730777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2FFB0-D426-6E46-B6F9-48E690872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31ECD-EE33-074C-8E35-A20A7C9AF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79ED32-D1AC-DB48-8317-53AC613478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8818855-BDEC-0F4A-9936-5AD55BD4A889}" type="slidenum">
              <a:rPr lang="en-US" altLang="en-HU"/>
              <a:pPr/>
              <a:t>‹#›</a:t>
            </a:fld>
            <a:endParaRPr lang="en-US" altLang="en-HU" sz="1400"/>
          </a:p>
        </p:txBody>
      </p:sp>
    </p:spTree>
    <p:extLst>
      <p:ext uri="{BB962C8B-B14F-4D97-AF65-F5344CB8AC3E}">
        <p14:creationId xmlns:p14="http://schemas.microsoft.com/office/powerpoint/2010/main" val="2251385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A3126-75BC-7840-A058-2BC809F63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D186C-BD95-1D4A-8AFA-0996EC903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FA0AA2-C6F8-3B4E-8B02-BF9FAEC4A9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765857B-18C4-134B-9AF0-A3679BEF69FB}" type="slidenum">
              <a:rPr lang="en-US" altLang="en-HU"/>
              <a:pPr/>
              <a:t>‹#›</a:t>
            </a:fld>
            <a:endParaRPr lang="en-US" altLang="en-HU" sz="1400"/>
          </a:p>
        </p:txBody>
      </p:sp>
    </p:spTree>
    <p:extLst>
      <p:ext uri="{BB962C8B-B14F-4D97-AF65-F5344CB8AC3E}">
        <p14:creationId xmlns:p14="http://schemas.microsoft.com/office/powerpoint/2010/main" val="21097869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5F274-C11B-5946-9D2C-06ABD4157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C4038-9EFB-F04D-BBC5-B4960DD67A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914400"/>
            <a:ext cx="3848100" cy="54102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EFCC61-6EAB-5F4D-A8D5-B3C0E5DE9D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10100" y="914400"/>
            <a:ext cx="3848100" cy="54102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5183A6-8348-C34A-97EB-BAF0F807DA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163BC95-DFBF-8C4E-A049-8E2B481AAA96}" type="slidenum">
              <a:rPr lang="en-US" altLang="en-HU"/>
              <a:pPr/>
              <a:t>‹#›</a:t>
            </a:fld>
            <a:endParaRPr lang="en-US" altLang="en-HU" sz="1400"/>
          </a:p>
        </p:txBody>
      </p:sp>
    </p:spTree>
    <p:extLst>
      <p:ext uri="{BB962C8B-B14F-4D97-AF65-F5344CB8AC3E}">
        <p14:creationId xmlns:p14="http://schemas.microsoft.com/office/powerpoint/2010/main" val="26932479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ECCF7-8FF6-C042-BD9B-2AD77EBDE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1A6E78-E1F1-A34E-A94C-6DDF15054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11F89D-B008-EB4D-AA04-137273182A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8EB2DF-E66E-1640-B17B-BC92043188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C95AB6-86BA-7D4D-BB24-5F10DCBEE9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09ECB8-CCC9-E744-941A-CFFA0E8A281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D9C99C7-1A6A-4C4D-992C-51352771D94D}" type="slidenum">
              <a:rPr lang="en-US" altLang="en-HU"/>
              <a:pPr/>
              <a:t>‹#›</a:t>
            </a:fld>
            <a:endParaRPr lang="en-US" altLang="en-HU" sz="1400"/>
          </a:p>
        </p:txBody>
      </p:sp>
    </p:spTree>
    <p:extLst>
      <p:ext uri="{BB962C8B-B14F-4D97-AF65-F5344CB8AC3E}">
        <p14:creationId xmlns:p14="http://schemas.microsoft.com/office/powerpoint/2010/main" val="41980648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4B4F5-D630-3E49-871B-D80581FFB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17DE4A-E5FB-1F43-B3A8-4EBE73C52D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310A477-7AFC-0E46-84E0-14C710885A97}" type="slidenum">
              <a:rPr lang="en-US" altLang="en-HU"/>
              <a:pPr/>
              <a:t>‹#›</a:t>
            </a:fld>
            <a:endParaRPr lang="en-US" altLang="en-HU" sz="1400"/>
          </a:p>
        </p:txBody>
      </p:sp>
    </p:spTree>
    <p:extLst>
      <p:ext uri="{BB962C8B-B14F-4D97-AF65-F5344CB8AC3E}">
        <p14:creationId xmlns:p14="http://schemas.microsoft.com/office/powerpoint/2010/main" val="134489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885783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527227-0DE5-E947-BAB6-CE6A18E41E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F0711B7-F49B-5D41-A764-062EBD674092}" type="slidenum">
              <a:rPr lang="en-US" altLang="en-HU"/>
              <a:pPr/>
              <a:t>‹#›</a:t>
            </a:fld>
            <a:endParaRPr lang="en-US" altLang="en-HU" sz="1400"/>
          </a:p>
        </p:txBody>
      </p:sp>
    </p:spTree>
    <p:extLst>
      <p:ext uri="{BB962C8B-B14F-4D97-AF65-F5344CB8AC3E}">
        <p14:creationId xmlns:p14="http://schemas.microsoft.com/office/powerpoint/2010/main" val="14351168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DADBD-0E27-3946-ACAA-E54FE015E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5CCC8-E94D-D540-9600-FF84B5D5B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7997AB-0FC6-0E4C-9970-0537F6EB7D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1564E9-A904-E64D-B891-204BF99111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F57E65C-5499-FC42-B775-ACEFCE3C7273}" type="slidenum">
              <a:rPr lang="en-US" altLang="en-HU"/>
              <a:pPr/>
              <a:t>‹#›</a:t>
            </a:fld>
            <a:endParaRPr lang="en-US" altLang="en-HU" sz="1400"/>
          </a:p>
        </p:txBody>
      </p:sp>
    </p:spTree>
    <p:extLst>
      <p:ext uri="{BB962C8B-B14F-4D97-AF65-F5344CB8AC3E}">
        <p14:creationId xmlns:p14="http://schemas.microsoft.com/office/powerpoint/2010/main" val="5317234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3B369-3F59-9B45-B688-B107528B8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A060BE-AD52-EA4E-97AE-944C2F0508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3F60DA-C775-1941-B425-F00BF9023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77F14E-C988-6343-A073-25094E87D6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05E4E94-4B13-F043-8F2B-44D8E0669674}" type="slidenum">
              <a:rPr lang="en-US" altLang="en-HU"/>
              <a:pPr/>
              <a:t>‹#›</a:t>
            </a:fld>
            <a:endParaRPr lang="en-US" altLang="en-HU" sz="1400"/>
          </a:p>
        </p:txBody>
      </p:sp>
    </p:spTree>
    <p:extLst>
      <p:ext uri="{BB962C8B-B14F-4D97-AF65-F5344CB8AC3E}">
        <p14:creationId xmlns:p14="http://schemas.microsoft.com/office/powerpoint/2010/main" val="29826599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91211-42A5-7348-AED1-A55BA5088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A1EFB-53C1-754F-B992-FC2F691F51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DEEB97-F70D-1C4F-88AD-1352ACDFDB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BADAB43-51BA-7E44-BC78-5047DF9DE7D9}" type="slidenum">
              <a:rPr lang="en-US" altLang="en-HU"/>
              <a:pPr/>
              <a:t>‹#›</a:t>
            </a:fld>
            <a:endParaRPr lang="en-US" altLang="en-HU" sz="1400"/>
          </a:p>
        </p:txBody>
      </p:sp>
    </p:spTree>
    <p:extLst>
      <p:ext uri="{BB962C8B-B14F-4D97-AF65-F5344CB8AC3E}">
        <p14:creationId xmlns:p14="http://schemas.microsoft.com/office/powerpoint/2010/main" val="30464637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442063-A3D3-4A49-A1E5-1002CB376B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58000" y="152400"/>
            <a:ext cx="2286000" cy="61722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595408-7913-BD46-B249-468E73766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0" y="152400"/>
            <a:ext cx="6705600" cy="61722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920EC1-20AA-DF4F-B678-0527E5A9A0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F72B69-F301-8B40-B4E7-99DBB083BDA0}" type="slidenum">
              <a:rPr lang="en-US" altLang="en-HU"/>
              <a:pPr/>
              <a:t>‹#›</a:t>
            </a:fld>
            <a:endParaRPr lang="en-US" altLang="en-HU" sz="1400"/>
          </a:p>
        </p:txBody>
      </p:sp>
    </p:spTree>
    <p:extLst>
      <p:ext uri="{BB962C8B-B14F-4D97-AF65-F5344CB8AC3E}">
        <p14:creationId xmlns:p14="http://schemas.microsoft.com/office/powerpoint/2010/main" val="2189061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58888" y="1600200"/>
            <a:ext cx="3636962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8250" y="1600200"/>
            <a:ext cx="363855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5325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8999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2633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1828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6205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5177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74638"/>
            <a:ext cx="74279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600200"/>
            <a:ext cx="7427912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705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6980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rgbClr val="3333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3333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33333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AC18629-CBEA-C349-8907-B26CA12B50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74638"/>
            <a:ext cx="74279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21B1ABA-15C2-9644-9B27-EEDA37B874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600200"/>
            <a:ext cx="7427912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1D904125-AC0F-2548-B0B5-74FD230D587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7050" y="6381750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13769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rgbClr val="3333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3333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33333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ECA1F2F7-20B5-CA4E-90F6-7B2BCB21F0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HU"/>
              <a:t>Click to edit Master title style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77CA2A74-9582-C042-9536-3B3C290679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914400"/>
            <a:ext cx="78486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HU"/>
              <a:t>Click to edit Master text styles</a:t>
            </a:r>
          </a:p>
          <a:p>
            <a:pPr lvl="1"/>
            <a:r>
              <a:rPr lang="en-US" altLang="en-HU"/>
              <a:t>Second level</a:t>
            </a:r>
          </a:p>
          <a:p>
            <a:pPr lvl="2"/>
            <a:r>
              <a:rPr lang="en-US" altLang="en-HU"/>
              <a:t>Third level</a:t>
            </a:r>
          </a:p>
          <a:p>
            <a:pPr lvl="3"/>
            <a:r>
              <a:rPr lang="en-US" altLang="en-HU"/>
              <a:t>Fourth level</a:t>
            </a:r>
          </a:p>
          <a:p>
            <a:pPr lvl="4"/>
            <a:r>
              <a:rPr lang="en-US" altLang="en-HU"/>
              <a:t>Fifth level</a:t>
            </a:r>
          </a:p>
        </p:txBody>
      </p:sp>
      <p:sp>
        <p:nvSpPr>
          <p:cNvPr id="106500" name="Rectangle 4">
            <a:extLst>
              <a:ext uri="{FF2B5EF4-FFF2-40B4-BE49-F238E27FC236}">
                <a16:creationId xmlns:a16="http://schemas.microsoft.com/office/drawing/2014/main" id="{CD873800-8121-9C40-90E8-847131FF038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1" sz="800"/>
            </a:lvl1pPr>
          </a:lstStyle>
          <a:p>
            <a:fld id="{9D205983-09DD-0345-B5D9-A826013B430B}" type="slidenum">
              <a:rPr lang="en-US" altLang="en-HU"/>
              <a:pPr/>
              <a:t>‹#›</a:t>
            </a:fld>
            <a:endParaRPr lang="en-US" altLang="en-HU" sz="1400"/>
          </a:p>
        </p:txBody>
      </p:sp>
    </p:spTree>
    <p:extLst>
      <p:ext uri="{BB962C8B-B14F-4D97-AF65-F5344CB8AC3E}">
        <p14:creationId xmlns:p14="http://schemas.microsoft.com/office/powerpoint/2010/main" val="705175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 kern="1200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panose="030F0902030302020204" pitchFamily="66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panose="030F0902030302020204" pitchFamily="66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panose="030F0902030302020204" pitchFamily="66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panose="030F0902030302020204" pitchFamily="66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panose="030F0902030302020204" pitchFamily="66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panose="030F0902030302020204" pitchFamily="66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panose="030F0902030302020204" pitchFamily="66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panose="030F0902030302020204" pitchFamily="66" charset="0"/>
        </a:defRPr>
      </a:lvl9pPr>
    </p:titleStyle>
    <p:bodyStyle>
      <a:lvl1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rgbClr val="003399"/>
        </a:buClr>
        <a:buSzPct val="50000"/>
        <a:buFont typeface="Monotype Sorts" pitchFamily="2" charset="2"/>
        <a:defRPr kumimoji="1" kern="1200">
          <a:solidFill>
            <a:srgbClr val="003399"/>
          </a:solidFill>
          <a:latin typeface="+mn-lt"/>
          <a:ea typeface="+mn-ea"/>
          <a:cs typeface="+mn-cs"/>
        </a:defRPr>
      </a:lvl1pPr>
      <a:lvl2pPr marL="346075" indent="-231775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35000"/>
        <a:buFont typeface="Monotype Sorts" pitchFamily="2" charset="2"/>
        <a:buChar char="n"/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627063" indent="-166688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80000"/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147763" indent="-40481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Font typeface="Wingdings" pitchFamily="2" charset="2"/>
        <a:buChar char="!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5398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838080" y="54936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Algoritmusok és Adatszerkezetek I.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1547640" y="2709000"/>
            <a:ext cx="7128360" cy="175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spcBef>
                <a:spcPts val="641"/>
              </a:spcBef>
            </a:pPr>
            <a:r>
              <a:rPr lang="hu-HU" sz="3200" b="1" spc="-1" dirty="0">
                <a:solidFill>
                  <a:srgbClr val="333333"/>
                </a:solidFill>
                <a:latin typeface="Arial"/>
              </a:rPr>
              <a:t>Szélességi keresés</a:t>
            </a:r>
            <a:endParaRPr lang="hu-HU" sz="3200" spc="-1" dirty="0">
              <a:solidFill>
                <a:srgbClr val="333333"/>
              </a:solidFill>
              <a:latin typeface="Arial"/>
            </a:endParaRPr>
          </a:p>
        </p:txBody>
      </p:sp>
      <p:sp>
        <p:nvSpPr>
          <p:cNvPr id="4" name="CustomShape 3">
            <a:extLst>
              <a:ext uri="{FF2B5EF4-FFF2-40B4-BE49-F238E27FC236}">
                <a16:creationId xmlns:a16="http://schemas.microsoft.com/office/drawing/2014/main" id="{90AF40D6-E4AF-0848-8CFF-55BE282287B9}"/>
              </a:ext>
            </a:extLst>
          </p:cNvPr>
          <p:cNvSpPr/>
          <p:nvPr/>
        </p:nvSpPr>
        <p:spPr>
          <a:xfrm>
            <a:off x="3864960" y="4653000"/>
            <a:ext cx="22615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2020. november</a:t>
            </a:r>
          </a:p>
          <a:p>
            <a:pPr algn="ctr"/>
            <a:endParaRPr lang="hu-HU" spc="-1" dirty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9. hét – 2. videó</a:t>
            </a:r>
          </a:p>
          <a:p>
            <a:pPr algn="ctr"/>
            <a:r>
              <a:rPr lang="hu-HU" spc="-1">
                <a:solidFill>
                  <a:srgbClr val="000000"/>
                </a:solidFill>
                <a:latin typeface="Arial"/>
              </a:rPr>
              <a:t>S09E02</a:t>
            </a:r>
            <a:endParaRPr lang="hu-HU" spc="-1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472992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ím 1">
            <a:extLst>
              <a:ext uri="{FF2B5EF4-FFF2-40B4-BE49-F238E27FC236}">
                <a16:creationId xmlns:a16="http://schemas.microsoft.com/office/drawing/2014/main" id="{F2AFC2C9-A06E-E94C-BEBB-5853A9D8DA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Szélességi keresés (SzK)</a:t>
            </a:r>
            <a:br>
              <a:rPr lang="hu-HU" altLang="hu-HU"/>
            </a:br>
            <a:r>
              <a:rPr lang="hu-HU" altLang="hu-HU" sz="4000"/>
              <a:t>Breadth First Search (BFS)</a:t>
            </a:r>
            <a:endParaRPr lang="hu-HU" altLang="hu-HU"/>
          </a:p>
        </p:txBody>
      </p:sp>
      <p:sp>
        <p:nvSpPr>
          <p:cNvPr id="20483" name="Tartalom helye 2">
            <a:extLst>
              <a:ext uri="{FF2B5EF4-FFF2-40B4-BE49-F238E27FC236}">
                <a16:creationId xmlns:a16="http://schemas.microsoft.com/office/drawing/2014/main" id="{1A3CB0A6-29FE-4546-B6B3-1A6B5F3463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58888" y="1600200"/>
            <a:ext cx="7885112" cy="434975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hu-HU" altLang="hu-HU"/>
              <a:t>Feladat: </a:t>
            </a:r>
            <a:r>
              <a:rPr lang="hu-HU" altLang="hu-HU" b="0"/>
              <a:t>Járjuk be az összes csúcsot ami egy </a:t>
            </a:r>
            <a:r>
              <a:rPr lang="hu-HU" altLang="hu-HU" b="0" i="1"/>
              <a:t>s </a:t>
            </a:r>
            <a:r>
              <a:rPr lang="hu-HU" altLang="hu-HU" b="0"/>
              <a:t>kezdő csúcsból elérhető.</a:t>
            </a:r>
          </a:p>
          <a:p>
            <a:pPr marL="0" indent="0">
              <a:buFontTx/>
              <a:buNone/>
            </a:pPr>
            <a:endParaRPr lang="hu-HU" altLang="hu-HU" b="0"/>
          </a:p>
          <a:p>
            <a:pPr marL="0" indent="0">
              <a:buFontTx/>
              <a:buNone/>
            </a:pPr>
            <a:endParaRPr lang="hu-HU" altLang="hu-HU" b="0"/>
          </a:p>
          <a:p>
            <a:pPr marL="0" indent="0">
              <a:buFontTx/>
              <a:buNone/>
            </a:pPr>
            <a:r>
              <a:rPr lang="hu-HU" altLang="hu-HU" b="0"/>
              <a:t>Mindeközben kiszámoljuk az elérhető csúcsok távolságát </a:t>
            </a:r>
            <a:r>
              <a:rPr lang="hu-HU" altLang="hu-HU" b="0" i="1"/>
              <a:t>s</a:t>
            </a:r>
            <a:r>
              <a:rPr lang="hu-HU" altLang="hu-HU" b="0"/>
              <a:t>-től</a:t>
            </a:r>
          </a:p>
          <a:p>
            <a:pPr marL="0" indent="0">
              <a:buFontTx/>
              <a:buNone/>
            </a:pPr>
            <a:r>
              <a:rPr lang="hu-HU" altLang="hu-HU" b="0"/>
              <a:t>   </a:t>
            </a:r>
            <a:r>
              <a:rPr lang="hu-HU" altLang="hu-HU" sz="2400" b="0"/>
              <a:t>távolság: legkevesebb élt tartalmazó út élszáma</a:t>
            </a:r>
            <a:endParaRPr lang="hu-HU" altLang="hu-HU" sz="3600" b="0"/>
          </a:p>
        </p:txBody>
      </p:sp>
      <p:pic>
        <p:nvPicPr>
          <p:cNvPr id="20484" name="Picture 2">
            <a:extLst>
              <a:ext uri="{FF2B5EF4-FFF2-40B4-BE49-F238E27FC236}">
                <a16:creationId xmlns:a16="http://schemas.microsoft.com/office/drawing/2014/main" id="{2C947F29-F717-A54C-83FC-A7D64EA848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565400"/>
            <a:ext cx="3240088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8340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artalom helye 2">
            <a:extLst>
              <a:ext uri="{FF2B5EF4-FFF2-40B4-BE49-F238E27FC236}">
                <a16:creationId xmlns:a16="http://schemas.microsoft.com/office/drawing/2014/main" id="{6E761E54-BFB8-E242-A9B7-CEE6355956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76375" y="1600200"/>
            <a:ext cx="7210425" cy="4349750"/>
          </a:xfrm>
        </p:spPr>
        <p:txBody>
          <a:bodyPr/>
          <a:lstStyle/>
          <a:p>
            <a:pPr marL="0" indent="0">
              <a:buFontTx/>
              <a:buNone/>
            </a:pPr>
            <a:endParaRPr lang="hu-HU" altLang="hu-HU"/>
          </a:p>
          <a:p>
            <a:pPr marL="0" indent="0">
              <a:buFontTx/>
              <a:buNone/>
            </a:pPr>
            <a:r>
              <a:rPr lang="hu-HU" altLang="hu-HU"/>
              <a:t>Bemenet: </a:t>
            </a:r>
            <a:r>
              <a:rPr lang="hu-HU" altLang="hu-HU" b="0"/>
              <a:t>Irányítatlan vagy irányított G gráf és annak egy </a:t>
            </a:r>
            <a:r>
              <a:rPr lang="hu-HU" altLang="hu-HU" b="0" i="1"/>
              <a:t>s </a:t>
            </a:r>
            <a:r>
              <a:rPr lang="hu-HU" altLang="hu-HU" b="0"/>
              <a:t>csúcsa</a:t>
            </a:r>
          </a:p>
          <a:p>
            <a:pPr marL="0" indent="0">
              <a:buFontTx/>
              <a:buNone/>
            </a:pPr>
            <a:endParaRPr lang="hu-HU" altLang="hu-HU" b="0" i="1"/>
          </a:p>
          <a:p>
            <a:pPr marL="0" indent="0">
              <a:buFontTx/>
              <a:buNone/>
            </a:pPr>
            <a:r>
              <a:rPr lang="hu-HU" altLang="hu-HU"/>
              <a:t>Kimenet: </a:t>
            </a:r>
            <a:r>
              <a:rPr lang="hu-HU" altLang="hu-HU" b="0"/>
              <a:t>Egy szótár, ami tartalmazza az </a:t>
            </a:r>
            <a:r>
              <a:rPr lang="hu-HU" altLang="hu-HU" b="0" i="1"/>
              <a:t>s-</a:t>
            </a:r>
            <a:r>
              <a:rPr lang="hu-HU" altLang="hu-HU" b="0"/>
              <a:t>ből elérhető csúcsokat és azok távolságát</a:t>
            </a:r>
            <a:endParaRPr lang="hu-HU" altLang="hu-HU" i="1"/>
          </a:p>
        </p:txBody>
      </p:sp>
      <p:sp>
        <p:nvSpPr>
          <p:cNvPr id="21507" name="Cím 1">
            <a:extLst>
              <a:ext uri="{FF2B5EF4-FFF2-40B4-BE49-F238E27FC236}">
                <a16:creationId xmlns:a16="http://schemas.microsoft.com/office/drawing/2014/main" id="{3B3E7A2E-5980-0A40-9683-557B5470AC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Szélességi keresés (SzK)</a:t>
            </a:r>
            <a:br>
              <a:rPr lang="hu-HU" altLang="hu-HU"/>
            </a:br>
            <a:r>
              <a:rPr lang="hu-HU" altLang="hu-HU" sz="4000"/>
              <a:t>Breadth First Search (BFS)</a:t>
            </a: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80881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ím 1">
            <a:extLst>
              <a:ext uri="{FF2B5EF4-FFF2-40B4-BE49-F238E27FC236}">
                <a16:creationId xmlns:a16="http://schemas.microsoft.com/office/drawing/2014/main" id="{FE785667-B849-9A4F-B9C4-FD2B329AB6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SzK alkalmazások</a:t>
            </a:r>
          </a:p>
        </p:txBody>
      </p:sp>
      <p:sp>
        <p:nvSpPr>
          <p:cNvPr id="22531" name="Tartalom helye 2">
            <a:extLst>
              <a:ext uri="{FF2B5EF4-FFF2-40B4-BE49-F238E27FC236}">
                <a16:creationId xmlns:a16="http://schemas.microsoft.com/office/drawing/2014/main" id="{7BBEA937-7735-ED45-BAE3-B7A1DC5928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58888" y="1773238"/>
            <a:ext cx="7427912" cy="4349750"/>
          </a:xfrm>
        </p:spPr>
        <p:txBody>
          <a:bodyPr/>
          <a:lstStyle/>
          <a:p>
            <a:r>
              <a:rPr lang="hu-HU" altLang="hu-HU"/>
              <a:t>social network: </a:t>
            </a:r>
            <a:r>
              <a:rPr lang="hu-HU" altLang="hu-HU" b="0"/>
              <a:t>k távolságban lévő ismerőseim</a:t>
            </a:r>
          </a:p>
          <a:p>
            <a:r>
              <a:rPr lang="hu-HU" altLang="hu-HU"/>
              <a:t>Navigáció: </a:t>
            </a:r>
            <a:r>
              <a:rPr lang="hu-HU" altLang="hu-HU" b="0"/>
              <a:t>közelben lévő helyek listázása</a:t>
            </a:r>
          </a:p>
          <a:p>
            <a:r>
              <a:rPr lang="hu-HU" altLang="hu-HU"/>
              <a:t>Broadcasting: </a:t>
            </a:r>
            <a:r>
              <a:rPr lang="hu-HU" altLang="hu-HU" b="0"/>
              <a:t>üzenet elküldése (pl. peer-to-peer hálózatokban)</a:t>
            </a:r>
          </a:p>
        </p:txBody>
      </p:sp>
    </p:spTree>
    <p:extLst>
      <p:ext uri="{BB962C8B-B14F-4D97-AF65-F5344CB8AC3E}">
        <p14:creationId xmlns:p14="http://schemas.microsoft.com/office/powerpoint/2010/main" val="1796457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>
            <a:extLst>
              <a:ext uri="{FF2B5EF4-FFF2-40B4-BE49-F238E27FC236}">
                <a16:creationId xmlns:a16="http://schemas.microsoft.com/office/drawing/2014/main" id="{D79B1674-3827-D340-B55F-E0FB51A0E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41288"/>
            <a:ext cx="6192837" cy="673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zövegdoboz 3">
            <a:extLst>
              <a:ext uri="{FF2B5EF4-FFF2-40B4-BE49-F238E27FC236}">
                <a16:creationId xmlns:a16="http://schemas.microsoft.com/office/drawing/2014/main" id="{71CA2E9D-2575-594C-A43B-26401924B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1700213"/>
            <a:ext cx="14938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rgbClr val="333333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rgbClr val="333333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rgbClr val="333333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altLang="hu-H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felfedezetlen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2B640FF4-22AB-C148-A218-F58692502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2788" y="4437063"/>
            <a:ext cx="633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rgbClr val="333333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rgbClr val="333333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rgbClr val="333333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altLang="hu-H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elért</a:t>
            </a:r>
          </a:p>
        </p:txBody>
      </p:sp>
      <p:cxnSp>
        <p:nvCxnSpPr>
          <p:cNvPr id="7" name="Egyenes összekötő nyíllal 6">
            <a:extLst>
              <a:ext uri="{FF2B5EF4-FFF2-40B4-BE49-F238E27FC236}">
                <a16:creationId xmlns:a16="http://schemas.microsoft.com/office/drawing/2014/main" id="{36885ADD-81C0-D548-8ECE-AB675403B1F5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4427538" y="1341438"/>
            <a:ext cx="1008062" cy="54451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Egyenes összekötő nyíllal 8">
            <a:extLst>
              <a:ext uri="{FF2B5EF4-FFF2-40B4-BE49-F238E27FC236}">
                <a16:creationId xmlns:a16="http://schemas.microsoft.com/office/drawing/2014/main" id="{99DB4196-4EB3-6F49-81DC-8E7647417065}"/>
              </a:ext>
            </a:extLst>
          </p:cNvPr>
          <p:cNvCxnSpPr>
            <a:cxnSpLocks noChangeShapeType="1"/>
            <a:stCxn id="6" idx="1"/>
          </p:cNvCxnSpPr>
          <p:nvPr/>
        </p:nvCxnSpPr>
        <p:spPr bwMode="auto">
          <a:xfrm flipH="1">
            <a:off x="6372225" y="4621213"/>
            <a:ext cx="690563" cy="4635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08E90A61-AE6A-3E40-AFE0-BCFE87B89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6470650"/>
            <a:ext cx="762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rgbClr val="333333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rgbClr val="333333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rgbClr val="333333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altLang="hu-H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bejárt</a:t>
            </a:r>
          </a:p>
        </p:txBody>
      </p:sp>
      <p:cxnSp>
        <p:nvCxnSpPr>
          <p:cNvPr id="12" name="Egyenes összekötő nyíllal 11">
            <a:extLst>
              <a:ext uri="{FF2B5EF4-FFF2-40B4-BE49-F238E27FC236}">
                <a16:creationId xmlns:a16="http://schemas.microsoft.com/office/drawing/2014/main" id="{4151984F-E703-A445-A075-A146F060DD8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219700" y="6654800"/>
            <a:ext cx="11525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A4209007-B1CD-1A4E-8483-703D11CC3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4888" y="2852738"/>
            <a:ext cx="2154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rgbClr val="333333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rgbClr val="333333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rgbClr val="333333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altLang="hu-HU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futásidő</a:t>
            </a:r>
            <a:r>
              <a:rPr kumimoji="0" lang="hu-HU" altLang="hu-HU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el-GR" altLang="hu-HU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Θ </a:t>
            </a:r>
            <a:r>
              <a:rPr kumimoji="0" lang="hu-HU" altLang="hu-HU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(V+E)</a:t>
            </a:r>
          </a:p>
        </p:txBody>
      </p:sp>
    </p:spTree>
    <p:extLst>
      <p:ext uri="{BB962C8B-B14F-4D97-AF65-F5344CB8AC3E}">
        <p14:creationId xmlns:p14="http://schemas.microsoft.com/office/powerpoint/2010/main" val="413444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ím 1">
            <a:extLst>
              <a:ext uri="{FF2B5EF4-FFF2-40B4-BE49-F238E27FC236}">
                <a16:creationId xmlns:a16="http://schemas.microsoft.com/office/drawing/2014/main" id="{B7816085-1B74-4445-B090-D652FF2326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SzK helyessége</a:t>
            </a:r>
          </a:p>
        </p:txBody>
      </p:sp>
      <p:pic>
        <p:nvPicPr>
          <p:cNvPr id="26627" name="Picture 2">
            <a:extLst>
              <a:ext uri="{FF2B5EF4-FFF2-40B4-BE49-F238E27FC236}">
                <a16:creationId xmlns:a16="http://schemas.microsoft.com/office/drawing/2014/main" id="{07C3C887-4EDC-CC41-AA32-DBA5568BA5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2565400"/>
            <a:ext cx="9112250" cy="195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Szövegdoboz 3">
            <a:extLst>
              <a:ext uri="{FF2B5EF4-FFF2-40B4-BE49-F238E27FC236}">
                <a16:creationId xmlns:a16="http://schemas.microsoft.com/office/drawing/2014/main" id="{186BB6C1-B1DB-094B-9669-3BCB19105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1628775"/>
            <a:ext cx="3584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rgbClr val="333333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rgbClr val="333333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rgbClr val="333333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hu-H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δ</a:t>
            </a:r>
            <a:r>
              <a:rPr kumimoji="0" lang="hu-HU" altLang="hu-H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(s,v) </a:t>
            </a:r>
            <a:r>
              <a:rPr kumimoji="0" lang="hu-HU" altLang="hu-HU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</a:t>
            </a:r>
            <a:r>
              <a:rPr kumimoji="0" lang="hu-HU" altLang="hu-H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legrövidebb út távolsága </a:t>
            </a:r>
            <a:r>
              <a:rPr kumimoji="0" lang="hu-HU" altLang="hu-HU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</a:t>
            </a:r>
            <a:r>
              <a:rPr kumimoji="0" lang="hu-HU" altLang="hu-H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-től</a:t>
            </a:r>
          </a:p>
        </p:txBody>
      </p:sp>
    </p:spTree>
    <p:extLst>
      <p:ext uri="{BB962C8B-B14F-4D97-AF65-F5344CB8AC3E}">
        <p14:creationId xmlns:p14="http://schemas.microsoft.com/office/powerpoint/2010/main" val="1294450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7A3B6B0-E2F4-E14F-9EC3-9423BA2A4C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en-HU"/>
              <a:t>Breadth First Search</a:t>
            </a:r>
          </a:p>
        </p:txBody>
      </p:sp>
      <p:sp>
        <p:nvSpPr>
          <p:cNvPr id="4099" name="Oval 3">
            <a:extLst>
              <a:ext uri="{FF2B5EF4-FFF2-40B4-BE49-F238E27FC236}">
                <a16:creationId xmlns:a16="http://schemas.microsoft.com/office/drawing/2014/main" id="{5A0234A7-55CD-3042-9C29-43441B21B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1300" y="1520825"/>
            <a:ext cx="274638" cy="2746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MS PGothic" panose="020B0600070205080204" pitchFamily="34" charset="-128"/>
                <a:cs typeface="+mn-cs"/>
              </a:rPr>
              <a:t>A</a:t>
            </a:r>
          </a:p>
        </p:txBody>
      </p:sp>
      <p:sp>
        <p:nvSpPr>
          <p:cNvPr id="4100" name="Oval 4">
            <a:extLst>
              <a:ext uri="{FF2B5EF4-FFF2-40B4-BE49-F238E27FC236}">
                <a16:creationId xmlns:a16="http://schemas.microsoft.com/office/drawing/2014/main" id="{6680F7A6-DAF8-D84A-8AE3-624BA317F5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1175" y="1520825"/>
            <a:ext cx="274638" cy="2746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MS PGothic" panose="020B0600070205080204" pitchFamily="34" charset="-128"/>
                <a:cs typeface="+mn-cs"/>
              </a:rPr>
              <a:t>B</a:t>
            </a:r>
          </a:p>
        </p:txBody>
      </p:sp>
      <p:sp>
        <p:nvSpPr>
          <p:cNvPr id="4101" name="Oval 5">
            <a:extLst>
              <a:ext uri="{FF2B5EF4-FFF2-40B4-BE49-F238E27FC236}">
                <a16:creationId xmlns:a16="http://schemas.microsoft.com/office/drawing/2014/main" id="{44584402-6354-9841-8AA3-0312AD894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1175" y="2921000"/>
            <a:ext cx="274638" cy="2746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MS PGothic" panose="020B0600070205080204" pitchFamily="34" charset="-128"/>
                <a:cs typeface="+mn-cs"/>
              </a:rPr>
              <a:t>F</a:t>
            </a:r>
          </a:p>
        </p:txBody>
      </p:sp>
      <p:sp>
        <p:nvSpPr>
          <p:cNvPr id="4102" name="Oval 6">
            <a:extLst>
              <a:ext uri="{FF2B5EF4-FFF2-40B4-BE49-F238E27FC236}">
                <a16:creationId xmlns:a16="http://schemas.microsoft.com/office/drawing/2014/main" id="{372D2583-347F-A346-8588-6707CED42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888" y="4038600"/>
            <a:ext cx="274637" cy="2746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MS PGothic" panose="020B0600070205080204" pitchFamily="34" charset="-128"/>
                <a:cs typeface="+mn-cs"/>
              </a:rPr>
              <a:t>I</a:t>
            </a:r>
          </a:p>
        </p:txBody>
      </p:sp>
      <p:sp>
        <p:nvSpPr>
          <p:cNvPr id="4103" name="Oval 7">
            <a:extLst>
              <a:ext uri="{FF2B5EF4-FFF2-40B4-BE49-F238E27FC236}">
                <a16:creationId xmlns:a16="http://schemas.microsoft.com/office/drawing/2014/main" id="{8C893991-1D75-3D44-B593-D5CF227B4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5588" y="2921000"/>
            <a:ext cx="274637" cy="2746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MS PGothic" panose="020B0600070205080204" pitchFamily="34" charset="-128"/>
                <a:cs typeface="+mn-cs"/>
              </a:rPr>
              <a:t>E</a:t>
            </a:r>
          </a:p>
        </p:txBody>
      </p:sp>
      <p:cxnSp>
        <p:nvCxnSpPr>
          <p:cNvPr id="4104" name="AutoShape 8">
            <a:extLst>
              <a:ext uri="{FF2B5EF4-FFF2-40B4-BE49-F238E27FC236}">
                <a16:creationId xmlns:a16="http://schemas.microsoft.com/office/drawing/2014/main" id="{E8473A07-69D2-7347-9428-97C0DC5A9AB6}"/>
              </a:ext>
            </a:extLst>
          </p:cNvPr>
          <p:cNvCxnSpPr>
            <a:cxnSpLocks noChangeShapeType="1"/>
            <a:stCxn id="4099" idx="4"/>
            <a:endCxn id="4102" idx="0"/>
          </p:cNvCxnSpPr>
          <p:nvPr/>
        </p:nvCxnSpPr>
        <p:spPr bwMode="auto">
          <a:xfrm>
            <a:off x="1649413" y="1803400"/>
            <a:ext cx="1587" cy="22272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05" name="AutoShape 9">
            <a:extLst>
              <a:ext uri="{FF2B5EF4-FFF2-40B4-BE49-F238E27FC236}">
                <a16:creationId xmlns:a16="http://schemas.microsoft.com/office/drawing/2014/main" id="{75BDE333-5892-154D-9632-343BB616776D}"/>
              </a:ext>
            </a:extLst>
          </p:cNvPr>
          <p:cNvCxnSpPr>
            <a:cxnSpLocks noChangeShapeType="1"/>
            <a:stCxn id="4101" idx="0"/>
            <a:endCxn id="4100" idx="4"/>
          </p:cNvCxnSpPr>
          <p:nvPr/>
        </p:nvCxnSpPr>
        <p:spPr bwMode="auto">
          <a:xfrm flipV="1">
            <a:off x="4459288" y="1803400"/>
            <a:ext cx="0" cy="11096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06" name="AutoShape 10">
            <a:extLst>
              <a:ext uri="{FF2B5EF4-FFF2-40B4-BE49-F238E27FC236}">
                <a16:creationId xmlns:a16="http://schemas.microsoft.com/office/drawing/2014/main" id="{1E382C6B-905D-A34E-A546-6FB77E6729BB}"/>
              </a:ext>
            </a:extLst>
          </p:cNvPr>
          <p:cNvCxnSpPr>
            <a:cxnSpLocks noChangeShapeType="1"/>
            <a:stCxn id="4103" idx="6"/>
            <a:endCxn id="4101" idx="2"/>
          </p:cNvCxnSpPr>
          <p:nvPr/>
        </p:nvCxnSpPr>
        <p:spPr bwMode="auto">
          <a:xfrm>
            <a:off x="3078163" y="3059113"/>
            <a:ext cx="123507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07" name="AutoShape 11">
            <a:extLst>
              <a:ext uri="{FF2B5EF4-FFF2-40B4-BE49-F238E27FC236}">
                <a16:creationId xmlns:a16="http://schemas.microsoft.com/office/drawing/2014/main" id="{DB1A8603-1E9B-CA4C-A50F-94A22D0BA776}"/>
              </a:ext>
            </a:extLst>
          </p:cNvPr>
          <p:cNvCxnSpPr>
            <a:cxnSpLocks noChangeShapeType="1"/>
            <a:stCxn id="4102" idx="7"/>
            <a:endCxn id="4103" idx="3"/>
          </p:cNvCxnSpPr>
          <p:nvPr/>
        </p:nvCxnSpPr>
        <p:spPr bwMode="auto">
          <a:xfrm flipV="1">
            <a:off x="1747838" y="3163888"/>
            <a:ext cx="1087437" cy="9064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08" name="AutoShape 12">
            <a:extLst>
              <a:ext uri="{FF2B5EF4-FFF2-40B4-BE49-F238E27FC236}">
                <a16:creationId xmlns:a16="http://schemas.microsoft.com/office/drawing/2014/main" id="{6C21E966-ACB8-D04F-A4F7-836A3F3DAD46}"/>
              </a:ext>
            </a:extLst>
          </p:cNvPr>
          <p:cNvCxnSpPr>
            <a:cxnSpLocks noChangeShapeType="1"/>
            <a:stCxn id="4099" idx="6"/>
            <a:endCxn id="4100" idx="2"/>
          </p:cNvCxnSpPr>
          <p:nvPr/>
        </p:nvCxnSpPr>
        <p:spPr bwMode="auto">
          <a:xfrm>
            <a:off x="1793875" y="1658938"/>
            <a:ext cx="2519363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09" name="AutoShape 13">
            <a:extLst>
              <a:ext uri="{FF2B5EF4-FFF2-40B4-BE49-F238E27FC236}">
                <a16:creationId xmlns:a16="http://schemas.microsoft.com/office/drawing/2014/main" id="{61765267-FCAC-2048-88D9-872CA4E6B346}"/>
              </a:ext>
            </a:extLst>
          </p:cNvPr>
          <p:cNvCxnSpPr>
            <a:cxnSpLocks noChangeShapeType="1"/>
            <a:stCxn id="4102" idx="5"/>
            <a:endCxn id="4101" idx="3"/>
          </p:cNvCxnSpPr>
          <p:nvPr/>
        </p:nvCxnSpPr>
        <p:spPr bwMode="auto">
          <a:xfrm flipV="1">
            <a:off x="1747838" y="3163888"/>
            <a:ext cx="2613025" cy="1117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110" name="Oval 14">
            <a:extLst>
              <a:ext uri="{FF2B5EF4-FFF2-40B4-BE49-F238E27FC236}">
                <a16:creationId xmlns:a16="http://schemas.microsoft.com/office/drawing/2014/main" id="{C1445A0C-97C1-B44C-9F78-8014D1877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0963" y="2921000"/>
            <a:ext cx="274637" cy="2746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MS PGothic" panose="020B0600070205080204" pitchFamily="34" charset="-128"/>
                <a:cs typeface="+mn-cs"/>
              </a:rPr>
              <a:t>H</a:t>
            </a:r>
          </a:p>
        </p:txBody>
      </p:sp>
      <p:sp>
        <p:nvSpPr>
          <p:cNvPr id="4111" name="Oval 15">
            <a:extLst>
              <a:ext uri="{FF2B5EF4-FFF2-40B4-BE49-F238E27FC236}">
                <a16:creationId xmlns:a16="http://schemas.microsoft.com/office/drawing/2014/main" id="{6326ACF2-993F-5A47-AF15-638CC67BC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7313" y="1509713"/>
            <a:ext cx="274637" cy="274637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MS PGothic" panose="020B0600070205080204" pitchFamily="34" charset="-128"/>
                <a:cs typeface="+mn-cs"/>
              </a:rPr>
              <a:t>D</a:t>
            </a:r>
          </a:p>
        </p:txBody>
      </p:sp>
      <p:sp>
        <p:nvSpPr>
          <p:cNvPr id="4112" name="Oval 16">
            <a:extLst>
              <a:ext uri="{FF2B5EF4-FFF2-40B4-BE49-F238E27FC236}">
                <a16:creationId xmlns:a16="http://schemas.microsoft.com/office/drawing/2014/main" id="{59A7D742-F62D-2940-B132-241F5011C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8213" y="1509713"/>
            <a:ext cx="274637" cy="274637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MS PGothic" panose="020B0600070205080204" pitchFamily="34" charset="-128"/>
                <a:cs typeface="+mn-cs"/>
              </a:rPr>
              <a:t>C</a:t>
            </a:r>
          </a:p>
        </p:txBody>
      </p:sp>
      <p:sp>
        <p:nvSpPr>
          <p:cNvPr id="4113" name="Oval 17">
            <a:extLst>
              <a:ext uri="{FF2B5EF4-FFF2-40B4-BE49-F238E27FC236}">
                <a16:creationId xmlns:a16="http://schemas.microsoft.com/office/drawing/2014/main" id="{8F4A757A-5354-954D-9F85-DAA646A56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625" y="2921000"/>
            <a:ext cx="274638" cy="274638"/>
          </a:xfrm>
          <a:prstGeom prst="ellipse">
            <a:avLst/>
          </a:prstGeom>
          <a:solidFill>
            <a:schemeClr val="tx2"/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MS PGothic" panose="020B0600070205080204" pitchFamily="34" charset="-128"/>
                <a:cs typeface="+mn-cs"/>
              </a:rPr>
              <a:t>G</a:t>
            </a:r>
          </a:p>
        </p:txBody>
      </p:sp>
      <p:cxnSp>
        <p:nvCxnSpPr>
          <p:cNvPr id="4114" name="AutoShape 18">
            <a:extLst>
              <a:ext uri="{FF2B5EF4-FFF2-40B4-BE49-F238E27FC236}">
                <a16:creationId xmlns:a16="http://schemas.microsoft.com/office/drawing/2014/main" id="{C839EB65-838A-B34A-BECB-12565BE5B4F1}"/>
              </a:ext>
            </a:extLst>
          </p:cNvPr>
          <p:cNvCxnSpPr>
            <a:cxnSpLocks noChangeShapeType="1"/>
            <a:stCxn id="4112" idx="5"/>
            <a:endCxn id="4110" idx="1"/>
          </p:cNvCxnSpPr>
          <p:nvPr/>
        </p:nvCxnSpPr>
        <p:spPr bwMode="auto">
          <a:xfrm>
            <a:off x="6253163" y="1752600"/>
            <a:ext cx="1487487" cy="12001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15" name="AutoShape 19">
            <a:extLst>
              <a:ext uri="{FF2B5EF4-FFF2-40B4-BE49-F238E27FC236}">
                <a16:creationId xmlns:a16="http://schemas.microsoft.com/office/drawing/2014/main" id="{3B06127E-B09D-054A-90CF-D39EB27D0A91}"/>
              </a:ext>
            </a:extLst>
          </p:cNvPr>
          <p:cNvCxnSpPr>
            <a:cxnSpLocks noChangeShapeType="1"/>
            <a:stCxn id="4113" idx="6"/>
            <a:endCxn id="4110" idx="2"/>
          </p:cNvCxnSpPr>
          <p:nvPr/>
        </p:nvCxnSpPr>
        <p:spPr bwMode="auto">
          <a:xfrm>
            <a:off x="6299200" y="3059113"/>
            <a:ext cx="13938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16" name="AutoShape 20">
            <a:extLst>
              <a:ext uri="{FF2B5EF4-FFF2-40B4-BE49-F238E27FC236}">
                <a16:creationId xmlns:a16="http://schemas.microsoft.com/office/drawing/2014/main" id="{6F1F8E2C-D569-D947-9C12-9480882FCE85}"/>
              </a:ext>
            </a:extLst>
          </p:cNvPr>
          <p:cNvCxnSpPr>
            <a:cxnSpLocks noChangeShapeType="1"/>
            <a:stCxn id="4112" idx="4"/>
            <a:endCxn id="4113" idx="0"/>
          </p:cNvCxnSpPr>
          <p:nvPr/>
        </p:nvCxnSpPr>
        <p:spPr bwMode="auto">
          <a:xfrm flipH="1">
            <a:off x="6154738" y="1792288"/>
            <a:ext cx="1587" cy="11207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17" name="AutoShape 21">
            <a:extLst>
              <a:ext uri="{FF2B5EF4-FFF2-40B4-BE49-F238E27FC236}">
                <a16:creationId xmlns:a16="http://schemas.microsoft.com/office/drawing/2014/main" id="{BB745A24-34AB-DC4C-AE61-B416FD2608BA}"/>
              </a:ext>
            </a:extLst>
          </p:cNvPr>
          <p:cNvCxnSpPr>
            <a:cxnSpLocks noChangeShapeType="1"/>
            <a:stCxn id="4112" idx="6"/>
            <a:endCxn id="4111" idx="2"/>
          </p:cNvCxnSpPr>
          <p:nvPr/>
        </p:nvCxnSpPr>
        <p:spPr bwMode="auto">
          <a:xfrm>
            <a:off x="6300788" y="1647825"/>
            <a:ext cx="139858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18" name="AutoShape 22">
            <a:extLst>
              <a:ext uri="{FF2B5EF4-FFF2-40B4-BE49-F238E27FC236}">
                <a16:creationId xmlns:a16="http://schemas.microsoft.com/office/drawing/2014/main" id="{D55A8778-2277-A24F-8573-A7CC65D7539F}"/>
              </a:ext>
            </a:extLst>
          </p:cNvPr>
          <p:cNvCxnSpPr>
            <a:cxnSpLocks noChangeShapeType="1"/>
            <a:stCxn id="4101" idx="6"/>
            <a:endCxn id="4113" idx="2"/>
          </p:cNvCxnSpPr>
          <p:nvPr/>
        </p:nvCxnSpPr>
        <p:spPr bwMode="auto">
          <a:xfrm>
            <a:off x="4603750" y="3059113"/>
            <a:ext cx="1404938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119" name="Text Box 23">
            <a:extLst>
              <a:ext uri="{FF2B5EF4-FFF2-40B4-BE49-F238E27FC236}">
                <a16:creationId xmlns:a16="http://schemas.microsoft.com/office/drawing/2014/main" id="{ADEDAE03-B7A6-2B42-A729-C7AD4DEF3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5900" y="5372100"/>
            <a:ext cx="3860800" cy="4445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HU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MS PGothic" panose="020B0600070205080204" pitchFamily="34" charset="-128"/>
                <a:cs typeface="+mn-cs"/>
              </a:rPr>
              <a:t> </a:t>
            </a:r>
          </a:p>
        </p:txBody>
      </p:sp>
      <p:sp>
        <p:nvSpPr>
          <p:cNvPr id="4120" name="Text Box 24">
            <a:extLst>
              <a:ext uri="{FF2B5EF4-FFF2-40B4-BE49-F238E27FC236}">
                <a16:creationId xmlns:a16="http://schemas.microsoft.com/office/drawing/2014/main" id="{496B8F9A-A046-E741-9A25-12F8E33AE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4313" y="5886450"/>
            <a:ext cx="3819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H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MS PGothic" panose="020B0600070205080204" pitchFamily="34" charset="-128"/>
                <a:cs typeface="+mn-cs"/>
              </a:rPr>
              <a:t>FIFO Queue</a:t>
            </a:r>
          </a:p>
        </p:txBody>
      </p:sp>
      <p:sp>
        <p:nvSpPr>
          <p:cNvPr id="4121" name="Text Box 25">
            <a:extLst>
              <a:ext uri="{FF2B5EF4-FFF2-40B4-BE49-F238E27FC236}">
                <a16:creationId xmlns:a16="http://schemas.microsoft.com/office/drawing/2014/main" id="{D63CE9EF-AC29-CC40-8546-8F072674E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4313" y="1060450"/>
            <a:ext cx="339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HU" sz="1800" b="1" i="0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urier New" panose="02070309020205020404" pitchFamily="49" charset="0"/>
                <a:ea typeface="MS PGothic" panose="020B0600070205080204" pitchFamily="34" charset="-128"/>
                <a:cs typeface="+mn-cs"/>
              </a:rPr>
              <a:t>-</a:t>
            </a:r>
          </a:p>
        </p:txBody>
      </p:sp>
      <p:sp>
        <p:nvSpPr>
          <p:cNvPr id="4122" name="Text Box 26">
            <a:extLst>
              <a:ext uri="{FF2B5EF4-FFF2-40B4-BE49-F238E27FC236}">
                <a16:creationId xmlns:a16="http://schemas.microsoft.com/office/drawing/2014/main" id="{B1EF551C-FC94-C44F-B5BB-0970F6813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713" y="5454650"/>
            <a:ext cx="7461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H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MS PGothic" panose="020B0600070205080204" pitchFamily="34" charset="-128"/>
                <a:cs typeface="+mn-cs"/>
              </a:rPr>
              <a:t>front</a:t>
            </a:r>
          </a:p>
        </p:txBody>
      </p:sp>
      <p:sp>
        <p:nvSpPr>
          <p:cNvPr id="4123" name="Text Box 27">
            <a:extLst>
              <a:ext uri="{FF2B5EF4-FFF2-40B4-BE49-F238E27FC236}">
                <a16:creationId xmlns:a16="http://schemas.microsoft.com/office/drawing/2014/main" id="{69753D3D-6649-FE41-BC5C-A3D727228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" y="5372100"/>
            <a:ext cx="2260600" cy="3683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HU" altLang="en-HU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902030302020204" pitchFamily="66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663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val 10">
            <a:extLst>
              <a:ext uri="{FF2B5EF4-FFF2-40B4-BE49-F238E27FC236}">
                <a16:creationId xmlns:a16="http://schemas.microsoft.com/office/drawing/2014/main" id="{11E663B5-CD2E-D843-9D72-7538A8CA1B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7763" y="3586163"/>
            <a:ext cx="274637" cy="274637"/>
          </a:xfrm>
          <a:prstGeom prst="ellipse">
            <a:avLst/>
          </a:prstGeom>
          <a:solidFill>
            <a:srgbClr val="C0C0C0"/>
          </a:solidFill>
          <a:ln w="158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u-HU" sz="1200" b="0" i="0" u="none" strike="noStrike" kern="0" cap="none" spc="0" normalizeH="0" baseline="0" noProof="0" dirty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omic Sans MS" pitchFamily="-110" charset="0"/>
                <a:ea typeface="ＭＳ Ｐゴシック" pitchFamily="-110" charset="-128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27651" name="AutoShape 11">
            <a:extLst>
              <a:ext uri="{FF2B5EF4-FFF2-40B4-BE49-F238E27FC236}">
                <a16:creationId xmlns:a16="http://schemas.microsoft.com/office/drawing/2014/main" id="{AB679183-302D-2744-885D-CA4C80BE097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555875" y="1679575"/>
            <a:ext cx="646113" cy="493713"/>
          </a:xfrm>
          <a:prstGeom prst="straightConnector1">
            <a:avLst/>
          </a:prstGeom>
          <a:noFill/>
          <a:ln w="635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7652" name="AutoShape 12">
            <a:extLst>
              <a:ext uri="{FF2B5EF4-FFF2-40B4-BE49-F238E27FC236}">
                <a16:creationId xmlns:a16="http://schemas.microsoft.com/office/drawing/2014/main" id="{78B201CF-E80A-6643-8413-212CCC171D23}"/>
              </a:ext>
            </a:extLst>
          </p:cNvPr>
          <p:cNvCxnSpPr>
            <a:cxnSpLocks noChangeShapeType="1"/>
            <a:endCxn id="68" idx="5"/>
          </p:cNvCxnSpPr>
          <p:nvPr/>
        </p:nvCxnSpPr>
        <p:spPr bwMode="auto">
          <a:xfrm flipH="1" flipV="1">
            <a:off x="4830763" y="2173288"/>
            <a:ext cx="633412" cy="595312"/>
          </a:xfrm>
          <a:prstGeom prst="straightConnector1">
            <a:avLst/>
          </a:prstGeom>
          <a:noFill/>
          <a:ln w="635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7653" name="AutoShape 14">
            <a:extLst>
              <a:ext uri="{FF2B5EF4-FFF2-40B4-BE49-F238E27FC236}">
                <a16:creationId xmlns:a16="http://schemas.microsoft.com/office/drawing/2014/main" id="{F089890D-59AF-D94A-8FE2-AD55A6BA3E92}"/>
              </a:ext>
            </a:extLst>
          </p:cNvPr>
          <p:cNvCxnSpPr>
            <a:cxnSpLocks noChangeShapeType="1"/>
            <a:stCxn id="66" idx="4"/>
            <a:endCxn id="42" idx="0"/>
          </p:cNvCxnSpPr>
          <p:nvPr/>
        </p:nvCxnSpPr>
        <p:spPr bwMode="auto">
          <a:xfrm>
            <a:off x="2555875" y="2454275"/>
            <a:ext cx="0" cy="1131888"/>
          </a:xfrm>
          <a:prstGeom prst="straightConnector1">
            <a:avLst/>
          </a:prstGeom>
          <a:noFill/>
          <a:ln w="635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7654" name="AutoShape 15">
            <a:extLst>
              <a:ext uri="{FF2B5EF4-FFF2-40B4-BE49-F238E27FC236}">
                <a16:creationId xmlns:a16="http://schemas.microsoft.com/office/drawing/2014/main" id="{0F99FE70-A5DD-2D4E-B986-C094C85DFE25}"/>
              </a:ext>
            </a:extLst>
          </p:cNvPr>
          <p:cNvCxnSpPr>
            <a:cxnSpLocks noChangeShapeType="1"/>
            <a:stCxn id="69" idx="6"/>
            <a:endCxn id="68" idx="1"/>
          </p:cNvCxnSpPr>
          <p:nvPr/>
        </p:nvCxnSpPr>
        <p:spPr bwMode="auto">
          <a:xfrm>
            <a:off x="3478213" y="1665288"/>
            <a:ext cx="1157287" cy="312737"/>
          </a:xfrm>
          <a:prstGeom prst="straightConnector1">
            <a:avLst/>
          </a:prstGeom>
          <a:noFill/>
          <a:ln w="635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9" name="Oval 17">
            <a:extLst>
              <a:ext uri="{FF2B5EF4-FFF2-40B4-BE49-F238E27FC236}">
                <a16:creationId xmlns:a16="http://schemas.microsoft.com/office/drawing/2014/main" id="{D9D1065E-7049-FF4A-B601-E5126B4FB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2563" y="4543425"/>
            <a:ext cx="274637" cy="274638"/>
          </a:xfrm>
          <a:prstGeom prst="ellipse">
            <a:avLst/>
          </a:prstGeom>
          <a:solidFill>
            <a:srgbClr val="C0C0C0"/>
          </a:solidFill>
          <a:ln w="158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u-HU" sz="1200" b="0" i="0" u="none" strike="noStrike" kern="0" cap="none" spc="0" normalizeH="0" baseline="0" noProof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omic Sans MS" pitchFamily="-110" charset="0"/>
                <a:ea typeface="ＭＳ Ｐゴシック" pitchFamily="-110" charset="-128"/>
                <a:cs typeface="Arial" panose="020B0604020202020204" pitchFamily="34" charset="0"/>
              </a:rPr>
              <a:t>H</a:t>
            </a:r>
          </a:p>
        </p:txBody>
      </p:sp>
      <p:sp>
        <p:nvSpPr>
          <p:cNvPr id="50" name="Oval 18">
            <a:extLst>
              <a:ext uri="{FF2B5EF4-FFF2-40B4-BE49-F238E27FC236}">
                <a16:creationId xmlns:a16="http://schemas.microsoft.com/office/drawing/2014/main" id="{760C3E7C-C4D1-AB4C-A28F-A39483AB6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3338" y="5654675"/>
            <a:ext cx="274637" cy="274638"/>
          </a:xfrm>
          <a:prstGeom prst="ellipse">
            <a:avLst/>
          </a:prstGeom>
          <a:solidFill>
            <a:srgbClr val="C0C0C0"/>
          </a:solidFill>
          <a:ln w="158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u-HU" sz="1200" b="0" i="0" u="none" strike="noStrike" kern="0" cap="none" spc="0" normalizeH="0" baseline="0" noProof="0" dirty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omic Sans MS" pitchFamily="-110" charset="0"/>
                <a:ea typeface="ＭＳ Ｐゴシック" pitchFamily="-110" charset="-128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27657" name="AutoShape 23">
            <a:extLst>
              <a:ext uri="{FF2B5EF4-FFF2-40B4-BE49-F238E27FC236}">
                <a16:creationId xmlns:a16="http://schemas.microsoft.com/office/drawing/2014/main" id="{66F3E2D4-D2C8-8643-A20D-FB5558DB1DC9}"/>
              </a:ext>
            </a:extLst>
          </p:cNvPr>
          <p:cNvCxnSpPr>
            <a:cxnSpLocks noChangeShapeType="1"/>
            <a:stCxn id="49" idx="0"/>
            <a:endCxn id="70" idx="4"/>
          </p:cNvCxnSpPr>
          <p:nvPr/>
        </p:nvCxnSpPr>
        <p:spPr bwMode="auto">
          <a:xfrm flipH="1" flipV="1">
            <a:off x="6670675" y="3470275"/>
            <a:ext cx="0" cy="1073150"/>
          </a:xfrm>
          <a:prstGeom prst="straightConnector1">
            <a:avLst/>
          </a:prstGeom>
          <a:noFill/>
          <a:ln w="635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7658" name="AutoShape 24">
            <a:extLst>
              <a:ext uri="{FF2B5EF4-FFF2-40B4-BE49-F238E27FC236}">
                <a16:creationId xmlns:a16="http://schemas.microsoft.com/office/drawing/2014/main" id="{E10F3E49-AF53-6A43-99A9-775F6EBEEC57}"/>
              </a:ext>
            </a:extLst>
          </p:cNvPr>
          <p:cNvCxnSpPr>
            <a:cxnSpLocks noChangeShapeType="1"/>
            <a:stCxn id="71" idx="4"/>
            <a:endCxn id="50" idx="0"/>
          </p:cNvCxnSpPr>
          <p:nvPr/>
        </p:nvCxnSpPr>
        <p:spPr bwMode="auto">
          <a:xfrm>
            <a:off x="7791450" y="4791075"/>
            <a:ext cx="0" cy="863600"/>
          </a:xfrm>
          <a:prstGeom prst="straightConnector1">
            <a:avLst/>
          </a:prstGeom>
          <a:noFill/>
          <a:ln w="635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7659" name="AutoShape 25">
            <a:extLst>
              <a:ext uri="{FF2B5EF4-FFF2-40B4-BE49-F238E27FC236}">
                <a16:creationId xmlns:a16="http://schemas.microsoft.com/office/drawing/2014/main" id="{4E151D55-4949-AC4B-BED4-06378F47D241}"/>
              </a:ext>
            </a:extLst>
          </p:cNvPr>
          <p:cNvCxnSpPr>
            <a:cxnSpLocks noChangeShapeType="1"/>
            <a:endCxn id="70" idx="0"/>
          </p:cNvCxnSpPr>
          <p:nvPr/>
        </p:nvCxnSpPr>
        <p:spPr bwMode="auto">
          <a:xfrm>
            <a:off x="5724525" y="2781300"/>
            <a:ext cx="946150" cy="414338"/>
          </a:xfrm>
          <a:prstGeom prst="straightConnector1">
            <a:avLst/>
          </a:prstGeom>
          <a:noFill/>
          <a:ln w="635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7660" name="Text Box 26">
            <a:extLst>
              <a:ext uri="{FF2B5EF4-FFF2-40B4-BE49-F238E27FC236}">
                <a16:creationId xmlns:a16="http://schemas.microsoft.com/office/drawing/2014/main" id="{2F17A7C0-973B-3D42-B0E9-B25EACD7C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4313" y="1060450"/>
            <a:ext cx="339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rgbClr val="333333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rgbClr val="333333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rgbClr val="333333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hu-HU" sz="1800" b="1" i="0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urier New" panose="02070309020205020404" pitchFamily="49" charset="0"/>
                <a:ea typeface="MS PGothic" panose="020B0600070205080204" pitchFamily="34" charset="-128"/>
                <a:cs typeface="Arial" panose="020B0604020202020204" pitchFamily="34" charset="0"/>
              </a:rPr>
              <a:t>-</a:t>
            </a:r>
          </a:p>
        </p:txBody>
      </p:sp>
      <p:sp>
        <p:nvSpPr>
          <p:cNvPr id="66" name="Oval 37">
            <a:extLst>
              <a:ext uri="{FF2B5EF4-FFF2-40B4-BE49-F238E27FC236}">
                <a16:creationId xmlns:a16="http://schemas.microsoft.com/office/drawing/2014/main" id="{B8CFC7A3-6CFC-C94B-B8F8-A713B22B3A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7763" y="2179638"/>
            <a:ext cx="274637" cy="274637"/>
          </a:xfrm>
          <a:prstGeom prst="ellipse">
            <a:avLst/>
          </a:prstGeom>
          <a:solidFill>
            <a:srgbClr val="C0C0C0"/>
          </a:solidFill>
          <a:ln w="158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u-HU" sz="1200" b="0" i="0" u="none" strike="noStrike" kern="0" cap="none" spc="0" normalizeH="0" baseline="0" noProof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omic Sans MS" pitchFamily="-110" charset="0"/>
                <a:ea typeface="ＭＳ Ｐゴシック" pitchFamily="-110" charset="-128"/>
                <a:cs typeface="Arial" panose="020B0604020202020204" pitchFamily="34" charset="0"/>
              </a:rPr>
              <a:t>I</a:t>
            </a:r>
          </a:p>
        </p:txBody>
      </p:sp>
      <p:sp>
        <p:nvSpPr>
          <p:cNvPr id="67" name="Oval 38">
            <a:extLst>
              <a:ext uri="{FF2B5EF4-FFF2-40B4-BE49-F238E27FC236}">
                <a16:creationId xmlns:a16="http://schemas.microsoft.com/office/drawing/2014/main" id="{F0843FC6-03F8-264F-8D68-34F171C3E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9888" y="2638425"/>
            <a:ext cx="274637" cy="274638"/>
          </a:xfrm>
          <a:prstGeom prst="ellipse">
            <a:avLst/>
          </a:prstGeom>
          <a:solidFill>
            <a:srgbClr val="C0C0C0"/>
          </a:solidFill>
          <a:ln w="158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u-HU" sz="1200" b="0" i="0" u="none" strike="noStrike" kern="0" cap="none" spc="0" normalizeH="0" baseline="0" noProof="0" dirty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omic Sans MS" pitchFamily="-110" charset="0"/>
                <a:ea typeface="ＭＳ Ｐゴシック" pitchFamily="-110" charset="-128"/>
                <a:cs typeface="Arial" panose="020B0604020202020204" pitchFamily="34" charset="0"/>
              </a:rPr>
              <a:t>F</a:t>
            </a:r>
          </a:p>
        </p:txBody>
      </p:sp>
      <p:sp>
        <p:nvSpPr>
          <p:cNvPr id="68" name="Oval 39">
            <a:extLst>
              <a:ext uri="{FF2B5EF4-FFF2-40B4-BE49-F238E27FC236}">
                <a16:creationId xmlns:a16="http://schemas.microsoft.com/office/drawing/2014/main" id="{E586873E-0662-FF44-B07A-1B1638B07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5813" y="1938338"/>
            <a:ext cx="274637" cy="274637"/>
          </a:xfrm>
          <a:prstGeom prst="ellipse">
            <a:avLst/>
          </a:prstGeom>
          <a:solidFill>
            <a:srgbClr val="C0C0C0"/>
          </a:solidFill>
          <a:ln w="158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u-HU" sz="1200" b="0" i="0" u="none" strike="noStrike" kern="0" cap="none" spc="0" normalizeH="0" baseline="0" noProof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omic Sans MS" pitchFamily="-110" charset="0"/>
                <a:ea typeface="ＭＳ Ｐゴシック" pitchFamily="-110" charset="-128"/>
                <a:cs typeface="Arial" panose="020B0604020202020204" pitchFamily="34" charset="0"/>
              </a:rPr>
              <a:t>B</a:t>
            </a:r>
          </a:p>
        </p:txBody>
      </p:sp>
      <p:sp>
        <p:nvSpPr>
          <p:cNvPr id="69" name="Oval 40">
            <a:extLst>
              <a:ext uri="{FF2B5EF4-FFF2-40B4-BE49-F238E27FC236}">
                <a16:creationId xmlns:a16="http://schemas.microsoft.com/office/drawing/2014/main" id="{297D4CC4-DC12-8044-80FB-41C646396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1528763"/>
            <a:ext cx="274638" cy="274637"/>
          </a:xfrm>
          <a:prstGeom prst="ellipse">
            <a:avLst/>
          </a:prstGeom>
          <a:solidFill>
            <a:srgbClr val="C0C0C0"/>
          </a:solidFill>
          <a:ln w="158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u-HU" sz="1200" b="0" i="0" u="none" strike="noStrike" kern="0" cap="none" spc="0" normalizeH="0" baseline="0" noProof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omic Sans MS" pitchFamily="-110" charset="0"/>
                <a:ea typeface="ＭＳ Ｐゴシック" pitchFamily="-110" charset="-128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0" name="Oval 41">
            <a:extLst>
              <a:ext uri="{FF2B5EF4-FFF2-40B4-BE49-F238E27FC236}">
                <a16:creationId xmlns:a16="http://schemas.microsoft.com/office/drawing/2014/main" id="{DD933723-2919-B744-8ECF-75D361A36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2563" y="3195638"/>
            <a:ext cx="274637" cy="274637"/>
          </a:xfrm>
          <a:prstGeom prst="ellipse">
            <a:avLst/>
          </a:prstGeom>
          <a:solidFill>
            <a:srgbClr val="C0C0C0"/>
          </a:solidFill>
          <a:ln w="158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u-HU" sz="1200" b="0" i="0" u="none" strike="noStrike" kern="0" cap="none" spc="0" normalizeH="0" baseline="0" noProof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omic Sans MS" pitchFamily="-110" charset="0"/>
                <a:ea typeface="ＭＳ Ｐゴシック" pitchFamily="-110" charset="-128"/>
                <a:cs typeface="Arial" panose="020B0604020202020204" pitchFamily="34" charset="0"/>
              </a:rPr>
              <a:t>G</a:t>
            </a:r>
          </a:p>
        </p:txBody>
      </p:sp>
      <p:sp>
        <p:nvSpPr>
          <p:cNvPr id="71" name="Oval 42">
            <a:extLst>
              <a:ext uri="{FF2B5EF4-FFF2-40B4-BE49-F238E27FC236}">
                <a16:creationId xmlns:a16="http://schemas.microsoft.com/office/drawing/2014/main" id="{E6E1EDAB-6220-7847-ABCA-3E7821B05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3338" y="4516438"/>
            <a:ext cx="274637" cy="274637"/>
          </a:xfrm>
          <a:prstGeom prst="ellipse">
            <a:avLst/>
          </a:prstGeom>
          <a:solidFill>
            <a:srgbClr val="C0C0C0"/>
          </a:solidFill>
          <a:ln w="158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hu-HU" sz="1200" b="0" i="0" u="none" strike="noStrike" kern="0" cap="none" spc="0" normalizeH="0" baseline="0" noProof="0" dirty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Comic Sans MS" pitchFamily="-110" charset="0"/>
                <a:ea typeface="ＭＳ Ｐゴシック" pitchFamily="-110" charset="-128"/>
                <a:cs typeface="Arial" panose="020B0604020202020204" pitchFamily="34" charset="0"/>
              </a:rPr>
              <a:t>C</a:t>
            </a:r>
          </a:p>
        </p:txBody>
      </p:sp>
      <p:sp>
        <p:nvSpPr>
          <p:cNvPr id="27667" name="Cím 1">
            <a:extLst>
              <a:ext uri="{FF2B5EF4-FFF2-40B4-BE49-F238E27FC236}">
                <a16:creationId xmlns:a16="http://schemas.microsoft.com/office/drawing/2014/main" id="{5514C804-9EC7-FB4F-A65F-AE91637992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2650" y="7938"/>
            <a:ext cx="7427913" cy="1143000"/>
          </a:xfrm>
        </p:spPr>
        <p:txBody>
          <a:bodyPr/>
          <a:lstStyle/>
          <a:p>
            <a:r>
              <a:rPr lang="hu-HU" altLang="hu-HU"/>
              <a:t>Szélességi fa</a:t>
            </a:r>
          </a:p>
        </p:txBody>
      </p:sp>
      <p:cxnSp>
        <p:nvCxnSpPr>
          <p:cNvPr id="27668" name="AutoShape 23">
            <a:extLst>
              <a:ext uri="{FF2B5EF4-FFF2-40B4-BE49-F238E27FC236}">
                <a16:creationId xmlns:a16="http://schemas.microsoft.com/office/drawing/2014/main" id="{AA4E5068-DF47-034A-B79A-32D208C0D2BB}"/>
              </a:ext>
            </a:extLst>
          </p:cNvPr>
          <p:cNvCxnSpPr>
            <a:cxnSpLocks noChangeShapeType="1"/>
            <a:endCxn id="70" idx="5"/>
          </p:cNvCxnSpPr>
          <p:nvPr/>
        </p:nvCxnSpPr>
        <p:spPr bwMode="auto">
          <a:xfrm flipH="1" flipV="1">
            <a:off x="6767513" y="3430588"/>
            <a:ext cx="885825" cy="1112837"/>
          </a:xfrm>
          <a:prstGeom prst="straightConnector1">
            <a:avLst/>
          </a:prstGeom>
          <a:noFill/>
          <a:ln w="635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00926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ím 1">
            <a:extLst>
              <a:ext uri="{FF2B5EF4-FFF2-40B4-BE49-F238E27FC236}">
                <a16:creationId xmlns:a16="http://schemas.microsoft.com/office/drawing/2014/main" id="{3D95499E-4884-4A49-B604-0FB6463E7A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Szélességi fa</a:t>
            </a:r>
          </a:p>
        </p:txBody>
      </p:sp>
      <p:sp>
        <p:nvSpPr>
          <p:cNvPr id="28675" name="Tartalom helye 2">
            <a:extLst>
              <a:ext uri="{FF2B5EF4-FFF2-40B4-BE49-F238E27FC236}">
                <a16:creationId xmlns:a16="http://schemas.microsoft.com/office/drawing/2014/main" id="{E57A528F-2697-B544-B7D3-5A79340F97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hu-HU" altLang="hu-HU" b="0"/>
              <a:t>Egy G gráf szélességi fája függ a kimenő élek bejárási sorrendjétől, de távolságok egyértelműek</a:t>
            </a:r>
          </a:p>
          <a:p>
            <a:pPr marL="0" indent="0">
              <a:buFontTx/>
              <a:buNone/>
            </a:pPr>
            <a:endParaRPr lang="hu-HU" altLang="hu-HU" b="0"/>
          </a:p>
          <a:p>
            <a:pPr marL="0" indent="0">
              <a:buFontTx/>
              <a:buNone/>
            </a:pPr>
            <a:r>
              <a:rPr lang="hu-HU" altLang="hu-HU" b="0" i="1"/>
              <a:t>s</a:t>
            </a:r>
            <a:r>
              <a:rPr lang="hu-HU" altLang="hu-HU" b="0"/>
              <a:t>-ből </a:t>
            </a:r>
            <a:r>
              <a:rPr lang="hu-HU" altLang="hu-HU" b="0" i="1"/>
              <a:t>v</a:t>
            </a:r>
            <a:r>
              <a:rPr lang="hu-HU" altLang="hu-HU" b="0"/>
              <a:t>-be vezető egy legrövidebb út:</a:t>
            </a:r>
            <a:r>
              <a:rPr lang="hu-HU" altLang="hu-HU"/>
              <a:t> </a:t>
            </a:r>
          </a:p>
        </p:txBody>
      </p:sp>
      <p:pic>
        <p:nvPicPr>
          <p:cNvPr id="28676" name="Picture 2">
            <a:extLst>
              <a:ext uri="{FF2B5EF4-FFF2-40B4-BE49-F238E27FC236}">
                <a16:creationId xmlns:a16="http://schemas.microsoft.com/office/drawing/2014/main" id="{490B2FE4-3B96-154B-B0F6-AB5B5323A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438650"/>
            <a:ext cx="5186362" cy="239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6780461"/>
      </p:ext>
    </p:extLst>
  </p:cSld>
  <p:clrMapOvr>
    <a:masterClrMapping/>
  </p:clrMapOvr>
</p:sld>
</file>

<file path=ppt/theme/theme1.xml><?xml version="1.0" encoding="utf-8"?>
<a:theme xmlns:a="http://schemas.openxmlformats.org/drawingml/2006/main" name="2_Alapértelmezett terv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Alapértelmezett terv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troalgsds">
  <a:themeElements>
    <a:clrScheme name="">
      <a:dk1>
        <a:srgbClr val="000000"/>
      </a:dk1>
      <a:lt1>
        <a:srgbClr val="FFFFFF"/>
      </a:lt1>
      <a:dk2>
        <a:srgbClr val="C0C0C0"/>
      </a:dk2>
      <a:lt2>
        <a:srgbClr val="010000"/>
      </a:lt2>
      <a:accent1>
        <a:srgbClr val="CC0000"/>
      </a:accent1>
      <a:accent2>
        <a:srgbClr val="777777"/>
      </a:accent2>
      <a:accent3>
        <a:srgbClr val="FFFFFF"/>
      </a:accent3>
      <a:accent4>
        <a:srgbClr val="000000"/>
      </a:accent4>
      <a:accent5>
        <a:srgbClr val="E2AAAA"/>
      </a:accent5>
      <a:accent6>
        <a:srgbClr val="6B6B6B"/>
      </a:accent6>
      <a:hlink>
        <a:srgbClr val="4D4D4D"/>
      </a:hlink>
      <a:folHlink>
        <a:srgbClr val="003399"/>
      </a:folHlink>
    </a:clrScheme>
    <a:fontScheme name="introalgsd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H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902030302020204" pitchFamily="66" charset="0"/>
            <a:ea typeface="MS PGothic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H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902030302020204" pitchFamily="66" charset="0"/>
            <a:ea typeface="MS PGothic" panose="020B0600070205080204" pitchFamily="34" charset="-128"/>
          </a:defRPr>
        </a:defPPr>
      </a:lstStyle>
    </a:lnDef>
  </a:objectDefaults>
  <a:extraClrSchemeLst>
    <a:extraClrScheme>
      <a:clrScheme name="introalgsds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algsds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algsds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algsds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66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algsds 5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6600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algsds 6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660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algsds 7">
        <a:dk1>
          <a:srgbClr val="000000"/>
        </a:dk1>
        <a:lt1>
          <a:srgbClr val="FFFFFF"/>
        </a:lt1>
        <a:dk2>
          <a:srgbClr val="C0C0C0"/>
        </a:dk2>
        <a:lt2>
          <a:srgbClr val="010000"/>
        </a:lt2>
        <a:accent1>
          <a:srgbClr val="CC0000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6B6B6B"/>
        </a:accent6>
        <a:hlink>
          <a:srgbClr val="4D4D4D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200</Words>
  <Application>Microsoft Macintosh PowerPoint</Application>
  <PresentationFormat>On-screen Show (4:3)</PresentationFormat>
  <Paragraphs>57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Comic Sans MS</vt:lpstr>
      <vt:lpstr>Courier New</vt:lpstr>
      <vt:lpstr>Monotype Sorts</vt:lpstr>
      <vt:lpstr>Wingdings</vt:lpstr>
      <vt:lpstr>2_Alapértelmezett terv</vt:lpstr>
      <vt:lpstr>3_Alapértelmezett terv</vt:lpstr>
      <vt:lpstr>introalgsds</vt:lpstr>
      <vt:lpstr>PowerPoint Presentation</vt:lpstr>
      <vt:lpstr>Szélességi keresés (SzK) Breadth First Search (BFS)</vt:lpstr>
      <vt:lpstr>Szélességi keresés (SzK) Breadth First Search (BFS)</vt:lpstr>
      <vt:lpstr>SzK alkalmazások</vt:lpstr>
      <vt:lpstr>PowerPoint Presentation</vt:lpstr>
      <vt:lpstr>SzK helyessége</vt:lpstr>
      <vt:lpstr>Breadth First Search</vt:lpstr>
      <vt:lpstr>Szélességi fa</vt:lpstr>
      <vt:lpstr>Szélességi fa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Richárd Farkas</dc:creator>
  <cp:lastModifiedBy>Richárd Farkas</cp:lastModifiedBy>
  <cp:revision>38</cp:revision>
  <dcterms:created xsi:type="dcterms:W3CDTF">2020-09-28T09:38:30Z</dcterms:created>
  <dcterms:modified xsi:type="dcterms:W3CDTF">2020-10-25T15:18:00Z</dcterms:modified>
</cp:coreProperties>
</file>