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3" r:id="rId2"/>
    <p:sldMasterId id="2147483685" r:id="rId3"/>
  </p:sldMasterIdLst>
  <p:notesMasterIdLst>
    <p:notesMasterId r:id="rId12"/>
  </p:notesMasterIdLst>
  <p:sldIdLst>
    <p:sldId id="262" r:id="rId4"/>
    <p:sldId id="607" r:id="rId5"/>
    <p:sldId id="620" r:id="rId6"/>
    <p:sldId id="286" r:id="rId7"/>
    <p:sldId id="608" r:id="rId8"/>
    <p:sldId id="609" r:id="rId9"/>
    <p:sldId id="610" r:id="rId10"/>
    <p:sldId id="555" r:id="rId11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338"/>
    <p:restoredTop sz="94694"/>
  </p:normalViewPr>
  <p:slideViewPr>
    <p:cSldViewPr snapToGrid="0" snapToObjects="1">
      <p:cViewPr varScale="1">
        <p:scale>
          <a:sx n="111" d="100"/>
          <a:sy n="111" d="100"/>
        </p:scale>
        <p:origin x="8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79FBE-19CF-104F-82DA-70E7A5FD51D5}" type="datetimeFigureOut">
              <a:rPr lang="en-GB" smtClean="0"/>
              <a:t>25/10/2020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9CF61C-DB42-914D-A53C-92C81BF366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7357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>
            <a:extLst>
              <a:ext uri="{FF2B5EF4-FFF2-40B4-BE49-F238E27FC236}">
                <a16:creationId xmlns:a16="http://schemas.microsoft.com/office/drawing/2014/main" id="{93BDF691-7FC5-B14B-88DE-6591E37C99D9}"/>
              </a:ext>
            </a:extLst>
          </p:cNvPr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484355" name="Rectangle 3">
            <a:extLst>
              <a:ext uri="{FF2B5EF4-FFF2-40B4-BE49-F238E27FC236}">
                <a16:creationId xmlns:a16="http://schemas.microsoft.com/office/drawing/2014/main" id="{8A078E52-0B0C-7240-A989-061388EA50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HU" altLang="en-HU"/>
          </a:p>
        </p:txBody>
      </p:sp>
    </p:spTree>
    <p:extLst>
      <p:ext uri="{BB962C8B-B14F-4D97-AF65-F5344CB8AC3E}">
        <p14:creationId xmlns:p14="http://schemas.microsoft.com/office/powerpoint/2010/main" val="961173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944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893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2620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53795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4CA672-8242-6249-8749-B329F352F15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364980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465244D-E9AB-BD47-837C-DE712FDD3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8028007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D34D325-3978-094E-B301-CC4FDDA15D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450152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DE1A32-033C-BA4E-B9B5-F29B22106D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375667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0102642-0310-654E-B931-C954FFFF48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55426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B60DD61-53DE-AA48-A7C7-0BB356FD54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36089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1886688-AE59-424B-BE0E-D85102738F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73775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930262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CFE68B-BD7E-4147-8537-3658C17BE90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5736096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8CF45D-E8A0-4140-BF49-FDC63F8586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9369068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12E3817-D0D7-DE4E-9027-B9D310BBF0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090182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3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8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5C5A515-0419-A346-9774-6FD93FEBD8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974899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Line 2">
            <a:extLst>
              <a:ext uri="{FF2B5EF4-FFF2-40B4-BE49-F238E27FC236}">
                <a16:creationId xmlns:a16="http://schemas.microsoft.com/office/drawing/2014/main" id="{905B61B6-A99C-614C-BCC9-0043ABFC1FC7}"/>
              </a:ext>
            </a:extLst>
          </p:cNvPr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12700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3811" name="Rectangle 3">
            <a:extLst>
              <a:ext uri="{FF2B5EF4-FFF2-40B4-BE49-F238E27FC236}">
                <a16:creationId xmlns:a16="http://schemas.microsoft.com/office/drawing/2014/main" id="{45F731C1-6DD6-DC4D-BACD-A7BED884B9B4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0" y="0"/>
            <a:ext cx="9144000" cy="1524000"/>
          </a:xfrm>
        </p:spPr>
        <p:txBody>
          <a:bodyPr anchor="b"/>
          <a:lstStyle>
            <a:lvl1pPr>
              <a:lnSpc>
                <a:spcPct val="80000"/>
              </a:lnSpc>
              <a:defRPr sz="3200">
                <a:solidFill>
                  <a:schemeClr val="folHlink"/>
                </a:solidFill>
              </a:defRPr>
            </a:lvl1pPr>
          </a:lstStyle>
          <a:p>
            <a:pPr lvl="0"/>
            <a:r>
              <a:rPr lang="en-US" altLang="en-HU" noProof="0"/>
              <a:t>Click to edit Master title style</a:t>
            </a:r>
          </a:p>
        </p:txBody>
      </p:sp>
      <p:sp>
        <p:nvSpPr>
          <p:cNvPr id="503812" name="Text Box 4">
            <a:extLst>
              <a:ext uri="{FF2B5EF4-FFF2-40B4-BE49-F238E27FC236}">
                <a16:creationId xmlns:a16="http://schemas.microsoft.com/office/drawing/2014/main" id="{14A52801-3F3D-0645-978F-966E81591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3525"/>
            <a:ext cx="9144000" cy="26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HU" sz="1000"/>
              <a:t>Robert Sedgewick and Kevin Wayne   •   Copyright © 2005   •   http://www.Princeton.EDU/~cos226</a:t>
            </a:r>
          </a:p>
        </p:txBody>
      </p:sp>
      <p:sp>
        <p:nvSpPr>
          <p:cNvPr id="503813" name="Rectangle 5">
            <a:extLst>
              <a:ext uri="{FF2B5EF4-FFF2-40B4-BE49-F238E27FC236}">
                <a16:creationId xmlns:a16="http://schemas.microsoft.com/office/drawing/2014/main" id="{93CB6347-1A04-1746-8285-B32AA0CB2D2A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20788" y="2671763"/>
            <a:ext cx="7162800" cy="3094037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/>
          <a:lstStyle>
            <a:lvl1pPr defTabSz="915988">
              <a:defRPr sz="1600"/>
            </a:lvl1pPr>
          </a:lstStyle>
          <a:p>
            <a:pPr lvl="0"/>
            <a:r>
              <a:rPr lang="en-US" altLang="en-HU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7267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EEC83-801F-624D-B7A9-0175674A6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A1F57-A424-4C45-A7AF-30788AB65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5E515B-9F4C-1D46-84EE-81060060194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759270-C1FC-FB49-85AE-BF03E3B3C5B5}" type="slidenum">
              <a:rPr lang="en-US" altLang="en-HU"/>
              <a:pPr/>
              <a:t>‹#›</a:t>
            </a:fld>
            <a:endParaRPr lang="en-US" altLang="en-HU" sz="1400"/>
          </a:p>
        </p:txBody>
      </p:sp>
    </p:spTree>
    <p:extLst>
      <p:ext uri="{BB962C8B-B14F-4D97-AF65-F5344CB8AC3E}">
        <p14:creationId xmlns:p14="http://schemas.microsoft.com/office/powerpoint/2010/main" val="4990921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31E218-A804-BA4A-BF4F-8634B2AE7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303A56-FB82-1647-859F-6B5EE89AB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3153C2-AFD6-A24E-BC70-2CA22D109EA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0DB531-FF05-C546-88FB-FD48BB6B59F3}" type="slidenum">
              <a:rPr lang="en-US" altLang="en-HU"/>
              <a:pPr/>
              <a:t>‹#›</a:t>
            </a:fld>
            <a:endParaRPr lang="en-US" altLang="en-HU" sz="1400"/>
          </a:p>
        </p:txBody>
      </p:sp>
    </p:spTree>
    <p:extLst>
      <p:ext uri="{BB962C8B-B14F-4D97-AF65-F5344CB8AC3E}">
        <p14:creationId xmlns:p14="http://schemas.microsoft.com/office/powerpoint/2010/main" val="32861523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C690CE-7C64-DC4A-BFE6-D941356D5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6F864-8F1A-DE47-82A6-C45D3EBA12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848100" cy="54102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486728-513E-784C-8658-CFC2FFC521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0100" y="914400"/>
            <a:ext cx="3848100" cy="54102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D95F05-E2FA-9444-8899-6281A9F700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CE0D4D-7218-EC46-B707-A292DA667469}" type="slidenum">
              <a:rPr lang="en-US" altLang="en-HU"/>
              <a:pPr/>
              <a:t>‹#›</a:t>
            </a:fld>
            <a:endParaRPr lang="en-US" altLang="en-HU" sz="1400"/>
          </a:p>
        </p:txBody>
      </p:sp>
    </p:spTree>
    <p:extLst>
      <p:ext uri="{BB962C8B-B14F-4D97-AF65-F5344CB8AC3E}">
        <p14:creationId xmlns:p14="http://schemas.microsoft.com/office/powerpoint/2010/main" val="202470199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AF6F9-97B9-1A43-B87B-F6DDBA59B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70D7F5-6DC0-044D-9A57-D2B638023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647780-6D19-394E-9D54-476FFC01B0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F98BA6-C9B8-8948-9169-666AD52D92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1A6128-DE0C-DD43-8841-56C912D9D9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708840-AD25-1B47-87EB-02E93F453BC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7B79A10-ADE3-704E-9B06-BE3BFA987700}" type="slidenum">
              <a:rPr lang="en-US" altLang="en-HU"/>
              <a:pPr/>
              <a:t>‹#›</a:t>
            </a:fld>
            <a:endParaRPr lang="en-US" altLang="en-HU" sz="1400"/>
          </a:p>
        </p:txBody>
      </p:sp>
    </p:spTree>
    <p:extLst>
      <p:ext uri="{BB962C8B-B14F-4D97-AF65-F5344CB8AC3E}">
        <p14:creationId xmlns:p14="http://schemas.microsoft.com/office/powerpoint/2010/main" val="31987872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A0D7C-7785-9B4A-865C-54464BB39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AB0DF2-84D2-1149-B549-3168BDCAB2B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CA9D587-2CC3-5E44-8D81-5A07297FBDBA}" type="slidenum">
              <a:rPr lang="en-US" altLang="en-HU"/>
              <a:pPr/>
              <a:t>‹#›</a:t>
            </a:fld>
            <a:endParaRPr lang="en-US" altLang="en-HU" sz="1400"/>
          </a:p>
        </p:txBody>
      </p:sp>
    </p:spTree>
    <p:extLst>
      <p:ext uri="{BB962C8B-B14F-4D97-AF65-F5344CB8AC3E}">
        <p14:creationId xmlns:p14="http://schemas.microsoft.com/office/powerpoint/2010/main" val="1450905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885783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4D03793-C8FE-164F-93FC-CF8636C093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D866BE-160D-D64B-BEB5-8F2CFF58E2E4}" type="slidenum">
              <a:rPr lang="en-US" altLang="en-HU"/>
              <a:pPr/>
              <a:t>‹#›</a:t>
            </a:fld>
            <a:endParaRPr lang="en-US" altLang="en-HU" sz="1400"/>
          </a:p>
        </p:txBody>
      </p:sp>
    </p:spTree>
    <p:extLst>
      <p:ext uri="{BB962C8B-B14F-4D97-AF65-F5344CB8AC3E}">
        <p14:creationId xmlns:p14="http://schemas.microsoft.com/office/powerpoint/2010/main" val="7713809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4EBA4-BA23-2B4C-995C-ED32FC38A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290E4-F16B-6D42-AAA7-692FDDC104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F6839E-7AA1-0247-BF88-DC109ED5FF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3FE965-7507-924A-9FF0-81DCA4B0882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3C226DB-5A9B-E34D-97D1-BB8F07EC8FE3}" type="slidenum">
              <a:rPr lang="en-US" altLang="en-HU"/>
              <a:pPr/>
              <a:t>‹#›</a:t>
            </a:fld>
            <a:endParaRPr lang="en-US" altLang="en-HU" sz="1400"/>
          </a:p>
        </p:txBody>
      </p:sp>
    </p:spTree>
    <p:extLst>
      <p:ext uri="{BB962C8B-B14F-4D97-AF65-F5344CB8AC3E}">
        <p14:creationId xmlns:p14="http://schemas.microsoft.com/office/powerpoint/2010/main" val="20393106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57D46-CF6C-DD4A-AFE4-7AA682BDA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40B330-1883-E643-8D4D-D6FA6AD70F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DEEDD1-6B8A-8F4D-89E8-6A3013032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80D924-108E-A043-9C5C-5BAEB3CAC1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DD2F4A-B235-0148-ABC0-FFBE98C4CB6E}" type="slidenum">
              <a:rPr lang="en-US" altLang="en-HU"/>
              <a:pPr/>
              <a:t>‹#›</a:t>
            </a:fld>
            <a:endParaRPr lang="en-US" altLang="en-HU" sz="1400"/>
          </a:p>
        </p:txBody>
      </p:sp>
    </p:spTree>
    <p:extLst>
      <p:ext uri="{BB962C8B-B14F-4D97-AF65-F5344CB8AC3E}">
        <p14:creationId xmlns:p14="http://schemas.microsoft.com/office/powerpoint/2010/main" val="376395085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1D3A1-3B8F-B240-98BA-A3D9E3DCC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C2535B-EDD7-764C-BBD5-E419F4C99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444C99-9705-B143-AD5A-FF6EE9DA71D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86FBFB4-0EAF-A14D-8EF1-58F102EBF2AC}" type="slidenum">
              <a:rPr lang="en-US" altLang="en-HU"/>
              <a:pPr/>
              <a:t>‹#›</a:t>
            </a:fld>
            <a:endParaRPr lang="en-US" altLang="en-HU" sz="1400"/>
          </a:p>
        </p:txBody>
      </p:sp>
    </p:spTree>
    <p:extLst>
      <p:ext uri="{BB962C8B-B14F-4D97-AF65-F5344CB8AC3E}">
        <p14:creationId xmlns:p14="http://schemas.microsoft.com/office/powerpoint/2010/main" val="25438965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9E8FDE-1FA0-3043-84AA-FB38F741BC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286000" cy="6172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8BD1E5-A2E7-4448-AEFD-93591079D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705600" cy="6172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214587-0B0D-6A4D-A8CD-BFB2D85D11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02AC93D-EF32-3D4D-83DE-D8FEFD511F3F}" type="slidenum">
              <a:rPr lang="en-US" altLang="en-HU"/>
              <a:pPr/>
              <a:t>‹#›</a:t>
            </a:fld>
            <a:endParaRPr lang="en-US" altLang="en-HU" sz="1400"/>
          </a:p>
        </p:txBody>
      </p:sp>
    </p:spTree>
    <p:extLst>
      <p:ext uri="{BB962C8B-B14F-4D97-AF65-F5344CB8AC3E}">
        <p14:creationId xmlns:p14="http://schemas.microsoft.com/office/powerpoint/2010/main" val="698000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325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8999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33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1828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6205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177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69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AC18629-CBEA-C349-8907-B26CA12B50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21B1ABA-15C2-9644-9B27-EEDA37B874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1D904125-AC0F-2548-B0B5-74FD230D587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34160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>
            <a:extLst>
              <a:ext uri="{FF2B5EF4-FFF2-40B4-BE49-F238E27FC236}">
                <a16:creationId xmlns:a16="http://schemas.microsoft.com/office/drawing/2014/main" id="{8FFD59A4-CE93-144A-82BB-39813822FF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HU"/>
              <a:t>Click to edit Master title style</a:t>
            </a:r>
          </a:p>
        </p:txBody>
      </p:sp>
      <p:sp>
        <p:nvSpPr>
          <p:cNvPr id="502787" name="Rectangle 3">
            <a:extLst>
              <a:ext uri="{FF2B5EF4-FFF2-40B4-BE49-F238E27FC236}">
                <a16:creationId xmlns:a16="http://schemas.microsoft.com/office/drawing/2014/main" id="{E3F5B121-51DE-2F48-AA5C-DC50155FB1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7848600" cy="541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HU"/>
              <a:t>Click to edit Master text styles</a:t>
            </a:r>
          </a:p>
          <a:p>
            <a:pPr lvl="1"/>
            <a:r>
              <a:rPr lang="en-US" altLang="en-HU"/>
              <a:t>Second level</a:t>
            </a:r>
          </a:p>
          <a:p>
            <a:pPr lvl="2"/>
            <a:r>
              <a:rPr lang="en-US" altLang="en-HU"/>
              <a:t>Third level</a:t>
            </a:r>
          </a:p>
          <a:p>
            <a:pPr lvl="3"/>
            <a:r>
              <a:rPr lang="en-US" altLang="en-HU"/>
              <a:t>Fourth level</a:t>
            </a:r>
          </a:p>
          <a:p>
            <a:pPr lvl="4"/>
            <a:r>
              <a:rPr lang="en-US" altLang="en-HU"/>
              <a:t>Fifth level</a:t>
            </a:r>
          </a:p>
        </p:txBody>
      </p:sp>
      <p:sp>
        <p:nvSpPr>
          <p:cNvPr id="502788" name="Rectangle 4">
            <a:extLst>
              <a:ext uri="{FF2B5EF4-FFF2-40B4-BE49-F238E27FC236}">
                <a16:creationId xmlns:a16="http://schemas.microsoft.com/office/drawing/2014/main" id="{68A079E6-87D5-2147-90FF-2C395554168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123E48FD-5AE8-E447-BF87-A2D33BF3CD94}" type="slidenum">
              <a:rPr lang="en-US" altLang="en-HU"/>
              <a:pPr/>
              <a:t>‹#›</a:t>
            </a:fld>
            <a:endParaRPr lang="en-US" altLang="en-HU" sz="1400"/>
          </a:p>
        </p:txBody>
      </p:sp>
    </p:spTree>
    <p:extLst>
      <p:ext uri="{BB962C8B-B14F-4D97-AF65-F5344CB8AC3E}">
        <p14:creationId xmlns:p14="http://schemas.microsoft.com/office/powerpoint/2010/main" val="1481191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hdr="0" ftr="0" dt="0"/>
  <p:txStyles>
    <p:titleStyle>
      <a:lvl1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 kern="12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panose="030F0902030302020204" pitchFamily="66" charset="0"/>
        </a:defRPr>
      </a:lvl2pPr>
      <a:lvl3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panose="030F0902030302020204" pitchFamily="66" charset="0"/>
        </a:defRPr>
      </a:lvl3pPr>
      <a:lvl4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panose="030F0902030302020204" pitchFamily="66" charset="0"/>
        </a:defRPr>
      </a:lvl4pPr>
      <a:lvl5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panose="030F0902030302020204" pitchFamily="66" charset="0"/>
        </a:defRPr>
      </a:lvl5pPr>
      <a:lvl6pPr marL="4572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panose="030F0902030302020204" pitchFamily="66" charset="0"/>
        </a:defRPr>
      </a:lvl6pPr>
      <a:lvl7pPr marL="9144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panose="030F0902030302020204" pitchFamily="66" charset="0"/>
        </a:defRPr>
      </a:lvl7pPr>
      <a:lvl8pPr marL="13716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panose="030F0902030302020204" pitchFamily="66" charset="0"/>
        </a:defRPr>
      </a:lvl8pPr>
      <a:lvl9pPr marL="18288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panose="030F0902030302020204" pitchFamily="66" charset="0"/>
        </a:defRPr>
      </a:lvl9pPr>
    </p:titleStyle>
    <p:bodyStyle>
      <a:lvl1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rgbClr val="003399"/>
        </a:buClr>
        <a:buSzPct val="50000"/>
        <a:buFont typeface="Monotype Sorts" pitchFamily="2" charset="2"/>
        <a:defRPr kumimoji="1" kern="1200">
          <a:solidFill>
            <a:srgbClr val="003399"/>
          </a:solidFill>
          <a:latin typeface="+mn-lt"/>
          <a:ea typeface="+mn-ea"/>
          <a:cs typeface="+mn-cs"/>
        </a:defRPr>
      </a:lvl1pPr>
      <a:lvl2pPr marL="346075" indent="-231775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35000"/>
        <a:buFont typeface="Monotype Sorts" pitchFamily="2" charset="2"/>
        <a:buChar char="n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627063" indent="-166688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80000"/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147763" indent="-40481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Font typeface="Wingdings" pitchFamily="2" charset="2"/>
        <a:buChar char="!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398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Mélységi keresés</a:t>
            </a:r>
            <a:endParaRPr lang="hu-HU" sz="3200" spc="-1" dirty="0">
              <a:solidFill>
                <a:srgbClr val="333333"/>
              </a:solidFill>
              <a:latin typeface="Arial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2020. november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9. hét – 3. videó</a:t>
            </a: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S09E03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47299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>
            <a:extLst>
              <a:ext uri="{FF2B5EF4-FFF2-40B4-BE49-F238E27FC236}">
                <a16:creationId xmlns:a16="http://schemas.microsoft.com/office/drawing/2014/main" id="{40300A2C-6131-C842-BA52-B58DD87AB4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341438"/>
            <a:ext cx="7104063" cy="550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ím 1">
            <a:extLst>
              <a:ext uri="{FF2B5EF4-FFF2-40B4-BE49-F238E27FC236}">
                <a16:creationId xmlns:a16="http://schemas.microsoft.com/office/drawing/2014/main" id="{D2E97E9C-9650-1B44-B29F-97E0B5B9DFA7}"/>
              </a:ext>
            </a:extLst>
          </p:cNvPr>
          <p:cNvSpPr txBox="1">
            <a:spLocks/>
          </p:cNvSpPr>
          <p:nvPr/>
        </p:nvSpPr>
        <p:spPr bwMode="auto">
          <a:xfrm>
            <a:off x="1119188" y="11113"/>
            <a:ext cx="7427912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44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Mélységi keresés (MK)</a:t>
            </a:r>
            <a:br>
              <a:rPr kumimoji="0" lang="hu-HU" sz="44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</a:br>
            <a:r>
              <a:rPr kumimoji="0" lang="hu-HU" sz="4000" b="0" i="0" u="none" strike="noStrike" kern="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Depth</a:t>
            </a:r>
            <a:r>
              <a:rPr kumimoji="0" lang="hu-HU" sz="40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</a:t>
            </a:r>
            <a:r>
              <a:rPr kumimoji="0" lang="hu-HU" sz="4000" b="0" i="0" u="none" strike="noStrike" kern="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First</a:t>
            </a:r>
            <a:r>
              <a:rPr kumimoji="0" lang="hu-HU" sz="40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</a:t>
            </a:r>
            <a:r>
              <a:rPr kumimoji="0" lang="hu-HU" sz="4000" b="0" i="0" u="none" strike="noStrike" kern="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Search</a:t>
            </a:r>
            <a:r>
              <a:rPr kumimoji="0" lang="hu-HU" sz="40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(DFS)</a:t>
            </a:r>
            <a:endParaRPr kumimoji="0" lang="hu-HU" sz="4400" b="0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6" name="Szövegdoboz 5">
            <a:extLst>
              <a:ext uri="{FF2B5EF4-FFF2-40B4-BE49-F238E27FC236}">
                <a16:creationId xmlns:a16="http://schemas.microsoft.com/office/drawing/2014/main" id="{873DEEE5-0094-0F43-A64A-6456CA4F4B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5363" y="3724275"/>
            <a:ext cx="12366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rgbClr val="3333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altLang="hu-HU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elérési idő</a:t>
            </a:r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6B26818B-AB94-8343-83DA-6B4B654EC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0075" y="6516688"/>
            <a:ext cx="15319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rgbClr val="3333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altLang="hu-HU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elhagyási idő</a:t>
            </a:r>
          </a:p>
        </p:txBody>
      </p:sp>
      <p:cxnSp>
        <p:nvCxnSpPr>
          <p:cNvPr id="8" name="Egyenes összekötő nyíllal 7">
            <a:extLst>
              <a:ext uri="{FF2B5EF4-FFF2-40B4-BE49-F238E27FC236}">
                <a16:creationId xmlns:a16="http://schemas.microsoft.com/office/drawing/2014/main" id="{E053F7EC-D2B2-6143-BF9B-B575DD55D21B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2124075" y="3908425"/>
            <a:ext cx="1411288" cy="8890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Egyenes összekötő nyíllal 9">
            <a:extLst>
              <a:ext uri="{FF2B5EF4-FFF2-40B4-BE49-F238E27FC236}">
                <a16:creationId xmlns:a16="http://schemas.microsoft.com/office/drawing/2014/main" id="{6D94A1A8-0EBD-FC43-A5B6-7FEDDF34934A}"/>
              </a:ext>
            </a:extLst>
          </p:cNvPr>
          <p:cNvCxnSpPr>
            <a:cxnSpLocks noChangeShapeType="1"/>
            <a:stCxn id="7" idx="1"/>
          </p:cNvCxnSpPr>
          <p:nvPr/>
        </p:nvCxnSpPr>
        <p:spPr bwMode="auto">
          <a:xfrm flipH="1" flipV="1">
            <a:off x="2339975" y="6565900"/>
            <a:ext cx="2070100" cy="1349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B21E1EDB-6CF8-D54A-930D-D47A886D61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4888" y="2852738"/>
            <a:ext cx="2154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rgbClr val="3333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altLang="hu-HU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futásidő</a:t>
            </a:r>
            <a:r>
              <a:rPr kumimoji="0" lang="hu-HU" altLang="hu-HU" sz="20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kumimoji="0" lang="el-GR" altLang="hu-HU" sz="20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Θ </a:t>
            </a:r>
            <a:r>
              <a:rPr kumimoji="0" lang="hu-HU" altLang="hu-HU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(V+E)</a:t>
            </a:r>
          </a:p>
        </p:txBody>
      </p:sp>
    </p:spTree>
    <p:extLst>
      <p:ext uri="{BB962C8B-B14F-4D97-AF65-F5344CB8AC3E}">
        <p14:creationId xmlns:p14="http://schemas.microsoft.com/office/powerpoint/2010/main" val="356505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ím 1">
            <a:extLst>
              <a:ext uri="{FF2B5EF4-FFF2-40B4-BE49-F238E27FC236}">
                <a16:creationId xmlns:a16="http://schemas.microsoft.com/office/drawing/2014/main" id="{D36919C1-AB06-D84E-B389-1C7982087F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MK alkalmazásai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D52306F-96CC-D44E-AE0F-FF99DD200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hu-HU" b="0" dirty="0"/>
              <a:t>Amikor egy megoldást megtalálni elégséges, nincs szükség mindre/ optimálisra, pl. (ki)útkeresés</a:t>
            </a:r>
          </a:p>
          <a:p>
            <a:pPr marL="0" indent="0">
              <a:buFontTx/>
              <a:buNone/>
              <a:defRPr/>
            </a:pPr>
            <a:endParaRPr lang="hu-HU" b="0" dirty="0"/>
          </a:p>
          <a:p>
            <a:pPr>
              <a:defRPr/>
            </a:pPr>
            <a:r>
              <a:rPr lang="hu-HU" b="0" dirty="0" err="1"/>
              <a:t>Topológikus</a:t>
            </a:r>
            <a:r>
              <a:rPr lang="hu-HU" b="0" dirty="0"/>
              <a:t> rendezés</a:t>
            </a:r>
          </a:p>
          <a:p>
            <a:pPr>
              <a:defRPr/>
            </a:pPr>
            <a:r>
              <a:rPr lang="hu-HU" b="0" dirty="0"/>
              <a:t>Erősen összefüggő komponensek</a:t>
            </a:r>
          </a:p>
          <a:p>
            <a:pPr marL="0" indent="0">
              <a:buFontTx/>
              <a:buNone/>
              <a:defRPr/>
            </a:pPr>
            <a:endParaRPr lang="hu-HU" b="0" dirty="0"/>
          </a:p>
        </p:txBody>
      </p:sp>
    </p:spTree>
    <p:extLst>
      <p:ext uri="{BB962C8B-B14F-4D97-AF65-F5344CB8AC3E}">
        <p14:creationId xmlns:p14="http://schemas.microsoft.com/office/powerpoint/2010/main" val="3998161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lide Number Placeholder 2">
            <a:extLst>
              <a:ext uri="{FF2B5EF4-FFF2-40B4-BE49-F238E27FC236}">
                <a16:creationId xmlns:a16="http://schemas.microsoft.com/office/drawing/2014/main" id="{7EB7B94F-80B8-7A4E-9543-9652A1765F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7ACA330-3706-F84D-AA38-B21CAB607A1F}" type="slidenum">
              <a:rPr kumimoji="1" lang="en-US" altLang="en-HU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en-US" altLang="en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902030302020204" pitchFamily="66" charset="0"/>
              <a:ea typeface="+mn-ea"/>
              <a:cs typeface="+mn-cs"/>
            </a:endParaRPr>
          </a:p>
        </p:txBody>
      </p:sp>
      <p:sp>
        <p:nvSpPr>
          <p:cNvPr id="397314" name="Rectangle 2">
            <a:extLst>
              <a:ext uri="{FF2B5EF4-FFF2-40B4-BE49-F238E27FC236}">
                <a16:creationId xmlns:a16="http://schemas.microsoft.com/office/drawing/2014/main" id="{04930A51-FBA3-0546-973B-DB553F8770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HU"/>
              <a:t>Directed Depth First Search</a:t>
            </a:r>
          </a:p>
        </p:txBody>
      </p:sp>
      <p:sp>
        <p:nvSpPr>
          <p:cNvPr id="397356" name="Text Box 44">
            <a:extLst>
              <a:ext uri="{FF2B5EF4-FFF2-40B4-BE49-F238E27FC236}">
                <a16:creationId xmlns:a16="http://schemas.microsoft.com/office/drawing/2014/main" id="{1C35D5E0-16AE-D340-934D-59569AD84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1608138"/>
            <a:ext cx="1882775" cy="2976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99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HU" sz="18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+mn-cs"/>
              </a:rPr>
              <a:t>Adjacency Lists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HU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A:  F G</a:t>
            </a:r>
            <a:br>
              <a:rPr kumimoji="0" lang="en-US" altLang="en-HU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</a:br>
            <a:r>
              <a:rPr kumimoji="0" lang="en-US" altLang="en-HU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B:  A H</a:t>
            </a:r>
            <a:br>
              <a:rPr kumimoji="0" lang="en-US" altLang="en-HU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</a:br>
            <a:r>
              <a:rPr kumimoji="0" lang="en-US" altLang="en-HU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C:  A D</a:t>
            </a:r>
            <a:br>
              <a:rPr kumimoji="0" lang="en-US" altLang="en-HU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</a:br>
            <a:r>
              <a:rPr kumimoji="0" lang="en-US" altLang="en-HU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D:  C F</a:t>
            </a:r>
            <a:br>
              <a:rPr kumimoji="0" lang="en-US" altLang="en-HU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</a:br>
            <a:r>
              <a:rPr kumimoji="0" lang="en-US" altLang="en-HU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E:  C D G</a:t>
            </a:r>
            <a:br>
              <a:rPr kumimoji="0" lang="en-US" altLang="en-HU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</a:br>
            <a:r>
              <a:rPr kumimoji="0" lang="en-US" altLang="en-HU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F:  E</a:t>
            </a:r>
            <a:r>
              <a:rPr kumimoji="0" lang="en-US" altLang="en-HU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:</a:t>
            </a:r>
            <a:br>
              <a:rPr kumimoji="0" lang="en-US" altLang="en-HU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</a:br>
            <a:r>
              <a:rPr kumimoji="0" lang="en-US" altLang="en-HU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G:  </a:t>
            </a:r>
            <a:r>
              <a:rPr kumimoji="0" lang="en-US" altLang="en-HU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:</a:t>
            </a:r>
            <a:br>
              <a:rPr kumimoji="0" lang="en-US" altLang="en-HU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</a:br>
            <a:r>
              <a:rPr kumimoji="0" lang="en-US" altLang="en-HU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H:  B</a:t>
            </a:r>
            <a:r>
              <a:rPr kumimoji="0" lang="en-US" altLang="en-HU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:</a:t>
            </a:r>
            <a:br>
              <a:rPr kumimoji="0" lang="en-US" altLang="en-HU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</a:br>
            <a:r>
              <a:rPr kumimoji="0" lang="en-US" altLang="en-HU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I:  H</a:t>
            </a:r>
            <a:r>
              <a:rPr kumimoji="0" lang="en-US" altLang="en-HU" sz="1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:</a:t>
            </a:r>
          </a:p>
        </p:txBody>
      </p:sp>
      <p:sp>
        <p:nvSpPr>
          <p:cNvPr id="397418" name="Oval 106">
            <a:extLst>
              <a:ext uri="{FF2B5EF4-FFF2-40B4-BE49-F238E27FC236}">
                <a16:creationId xmlns:a16="http://schemas.microsoft.com/office/drawing/2014/main" id="{FC85D38C-9D60-744D-8784-1D8E0BD9F6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84200" y="445770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HU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F</a:t>
            </a:r>
          </a:p>
        </p:txBody>
      </p:sp>
      <p:sp>
        <p:nvSpPr>
          <p:cNvPr id="397419" name="Oval 107">
            <a:extLst>
              <a:ext uri="{FF2B5EF4-FFF2-40B4-BE49-F238E27FC236}">
                <a16:creationId xmlns:a16="http://schemas.microsoft.com/office/drawing/2014/main" id="{B5A89812-E9F3-6A4F-A8A2-1A2DC75AC4C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51000" y="1066800"/>
            <a:ext cx="304800" cy="30638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HU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A</a:t>
            </a:r>
          </a:p>
        </p:txBody>
      </p:sp>
      <p:sp>
        <p:nvSpPr>
          <p:cNvPr id="397420" name="Oval 108">
            <a:extLst>
              <a:ext uri="{FF2B5EF4-FFF2-40B4-BE49-F238E27FC236}">
                <a16:creationId xmlns:a16="http://schemas.microsoft.com/office/drawing/2014/main" id="{3D1C7058-04FA-FD44-A463-BC2A5452567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51000" y="2365375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HU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B</a:t>
            </a:r>
          </a:p>
        </p:txBody>
      </p:sp>
      <p:cxnSp>
        <p:nvCxnSpPr>
          <p:cNvPr id="397421" name="AutoShape 109">
            <a:extLst>
              <a:ext uri="{FF2B5EF4-FFF2-40B4-BE49-F238E27FC236}">
                <a16:creationId xmlns:a16="http://schemas.microsoft.com/office/drawing/2014/main" id="{2540F382-65F0-C14E-BB24-9815A4A81F6C}"/>
              </a:ext>
            </a:extLst>
          </p:cNvPr>
          <p:cNvCxnSpPr>
            <a:cxnSpLocks noChangeShapeType="1"/>
            <a:stCxn id="397418" idx="0"/>
            <a:endCxn id="397419" idx="3"/>
          </p:cNvCxnSpPr>
          <p:nvPr/>
        </p:nvCxnSpPr>
        <p:spPr bwMode="auto">
          <a:xfrm flipV="1">
            <a:off x="736600" y="1328738"/>
            <a:ext cx="958850" cy="31289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97422" name="Oval 110">
            <a:extLst>
              <a:ext uri="{FF2B5EF4-FFF2-40B4-BE49-F238E27FC236}">
                <a16:creationId xmlns:a16="http://schemas.microsoft.com/office/drawing/2014/main" id="{1DB36204-D059-644E-BB98-FDE71FE9AD1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95700" y="2416175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HU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C</a:t>
            </a:r>
          </a:p>
        </p:txBody>
      </p:sp>
      <p:cxnSp>
        <p:nvCxnSpPr>
          <p:cNvPr id="397423" name="AutoShape 111">
            <a:extLst>
              <a:ext uri="{FF2B5EF4-FFF2-40B4-BE49-F238E27FC236}">
                <a16:creationId xmlns:a16="http://schemas.microsoft.com/office/drawing/2014/main" id="{74A791A5-8C5E-4C48-9C17-11FDB832A3D0}"/>
              </a:ext>
            </a:extLst>
          </p:cNvPr>
          <p:cNvCxnSpPr>
            <a:cxnSpLocks noChangeShapeType="1"/>
            <a:stCxn id="397419" idx="5"/>
            <a:endCxn id="397422" idx="1"/>
          </p:cNvCxnSpPr>
          <p:nvPr/>
        </p:nvCxnSpPr>
        <p:spPr bwMode="auto">
          <a:xfrm>
            <a:off x="1911350" y="1328738"/>
            <a:ext cx="1828800" cy="11318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97424" name="Oval 112">
            <a:extLst>
              <a:ext uri="{FF2B5EF4-FFF2-40B4-BE49-F238E27FC236}">
                <a16:creationId xmlns:a16="http://schemas.microsoft.com/office/drawing/2014/main" id="{950D3231-80BE-4D48-8F69-1F6084D2A3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940300" y="2428875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HU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G</a:t>
            </a:r>
          </a:p>
        </p:txBody>
      </p:sp>
      <p:cxnSp>
        <p:nvCxnSpPr>
          <p:cNvPr id="397425" name="AutoShape 113">
            <a:extLst>
              <a:ext uri="{FF2B5EF4-FFF2-40B4-BE49-F238E27FC236}">
                <a16:creationId xmlns:a16="http://schemas.microsoft.com/office/drawing/2014/main" id="{27E83E44-D934-C043-B96C-CB3FCC1700AB}"/>
              </a:ext>
            </a:extLst>
          </p:cNvPr>
          <p:cNvCxnSpPr>
            <a:cxnSpLocks noChangeShapeType="1"/>
            <a:stCxn id="397419" idx="6"/>
            <a:endCxn id="397424" idx="1"/>
          </p:cNvCxnSpPr>
          <p:nvPr/>
        </p:nvCxnSpPr>
        <p:spPr bwMode="auto">
          <a:xfrm>
            <a:off x="1955800" y="1220788"/>
            <a:ext cx="3028950" cy="12525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97426" name="Oval 114">
            <a:extLst>
              <a:ext uri="{FF2B5EF4-FFF2-40B4-BE49-F238E27FC236}">
                <a16:creationId xmlns:a16="http://schemas.microsoft.com/office/drawing/2014/main" id="{FD73E6B9-FE96-2747-8332-330E72BA72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400300" y="354330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HU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D</a:t>
            </a:r>
          </a:p>
        </p:txBody>
      </p:sp>
      <p:sp>
        <p:nvSpPr>
          <p:cNvPr id="397427" name="Oval 115">
            <a:extLst>
              <a:ext uri="{FF2B5EF4-FFF2-40B4-BE49-F238E27FC236}">
                <a16:creationId xmlns:a16="http://schemas.microsoft.com/office/drawing/2014/main" id="{8473B85D-0E99-A347-A6CB-6F71A23D75F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95700" y="434340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HU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E</a:t>
            </a:r>
          </a:p>
        </p:txBody>
      </p:sp>
      <p:cxnSp>
        <p:nvCxnSpPr>
          <p:cNvPr id="397428" name="AutoShape 116">
            <a:extLst>
              <a:ext uri="{FF2B5EF4-FFF2-40B4-BE49-F238E27FC236}">
                <a16:creationId xmlns:a16="http://schemas.microsoft.com/office/drawing/2014/main" id="{CA1811D2-1782-2E4C-8CFD-059252A1E0CC}"/>
              </a:ext>
            </a:extLst>
          </p:cNvPr>
          <p:cNvCxnSpPr>
            <a:cxnSpLocks noChangeShapeType="1"/>
            <a:stCxn id="397427" idx="2"/>
            <a:endCxn id="397426" idx="5"/>
          </p:cNvCxnSpPr>
          <p:nvPr/>
        </p:nvCxnSpPr>
        <p:spPr bwMode="auto">
          <a:xfrm flipH="1" flipV="1">
            <a:off x="2660650" y="3803650"/>
            <a:ext cx="1035050" cy="692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97429" name="AutoShape 117">
            <a:extLst>
              <a:ext uri="{FF2B5EF4-FFF2-40B4-BE49-F238E27FC236}">
                <a16:creationId xmlns:a16="http://schemas.microsoft.com/office/drawing/2014/main" id="{03CF59F5-01EB-604A-84E0-B526A9F576E8}"/>
              </a:ext>
            </a:extLst>
          </p:cNvPr>
          <p:cNvCxnSpPr>
            <a:cxnSpLocks noChangeShapeType="1"/>
            <a:stCxn id="397427" idx="3"/>
            <a:endCxn id="397418" idx="6"/>
          </p:cNvCxnSpPr>
          <p:nvPr/>
        </p:nvCxnSpPr>
        <p:spPr bwMode="auto">
          <a:xfrm flipH="1">
            <a:off x="889000" y="4603750"/>
            <a:ext cx="2851150" cy="63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97430" name="AutoShape 118">
            <a:extLst>
              <a:ext uri="{FF2B5EF4-FFF2-40B4-BE49-F238E27FC236}">
                <a16:creationId xmlns:a16="http://schemas.microsoft.com/office/drawing/2014/main" id="{B38EDBAD-A307-A144-8F47-0DEB1A9F118F}"/>
              </a:ext>
            </a:extLst>
          </p:cNvPr>
          <p:cNvCxnSpPr>
            <a:cxnSpLocks noChangeShapeType="1"/>
            <a:stCxn id="397418" idx="7"/>
            <a:endCxn id="397426" idx="3"/>
          </p:cNvCxnSpPr>
          <p:nvPr/>
        </p:nvCxnSpPr>
        <p:spPr bwMode="auto">
          <a:xfrm flipV="1">
            <a:off x="844550" y="3803650"/>
            <a:ext cx="1600200" cy="698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97431" name="AutoShape 119">
            <a:extLst>
              <a:ext uri="{FF2B5EF4-FFF2-40B4-BE49-F238E27FC236}">
                <a16:creationId xmlns:a16="http://schemas.microsoft.com/office/drawing/2014/main" id="{1862330E-7E70-ED49-BB62-C36FA73FEFE4}"/>
              </a:ext>
            </a:extLst>
          </p:cNvPr>
          <p:cNvCxnSpPr>
            <a:cxnSpLocks noChangeShapeType="1"/>
            <a:stCxn id="397427" idx="7"/>
            <a:endCxn id="397424" idx="3"/>
          </p:cNvCxnSpPr>
          <p:nvPr/>
        </p:nvCxnSpPr>
        <p:spPr bwMode="auto">
          <a:xfrm flipV="1">
            <a:off x="3956050" y="2689225"/>
            <a:ext cx="1028700" cy="1698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97432" name="AutoShape 120">
            <a:extLst>
              <a:ext uri="{FF2B5EF4-FFF2-40B4-BE49-F238E27FC236}">
                <a16:creationId xmlns:a16="http://schemas.microsoft.com/office/drawing/2014/main" id="{CB7E8BB0-8DBD-FF44-93FC-656A2C83B877}"/>
              </a:ext>
            </a:extLst>
          </p:cNvPr>
          <p:cNvCxnSpPr>
            <a:cxnSpLocks noChangeShapeType="1"/>
            <a:stCxn id="397427" idx="0"/>
            <a:endCxn id="397422" idx="4"/>
          </p:cNvCxnSpPr>
          <p:nvPr/>
        </p:nvCxnSpPr>
        <p:spPr bwMode="auto">
          <a:xfrm flipV="1">
            <a:off x="3848100" y="2720975"/>
            <a:ext cx="0" cy="16224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97433" name="AutoShape 121">
            <a:extLst>
              <a:ext uri="{FF2B5EF4-FFF2-40B4-BE49-F238E27FC236}">
                <a16:creationId xmlns:a16="http://schemas.microsoft.com/office/drawing/2014/main" id="{CA277B1C-9E7C-7646-B35D-55D712BE8464}"/>
              </a:ext>
            </a:extLst>
          </p:cNvPr>
          <p:cNvCxnSpPr>
            <a:cxnSpLocks noChangeShapeType="1"/>
            <a:stCxn id="397422" idx="3"/>
            <a:endCxn id="397426" idx="7"/>
          </p:cNvCxnSpPr>
          <p:nvPr/>
        </p:nvCxnSpPr>
        <p:spPr bwMode="auto">
          <a:xfrm flipH="1">
            <a:off x="2660650" y="2676525"/>
            <a:ext cx="1079500" cy="911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97434" name="AutoShape 122">
            <a:extLst>
              <a:ext uri="{FF2B5EF4-FFF2-40B4-BE49-F238E27FC236}">
                <a16:creationId xmlns:a16="http://schemas.microsoft.com/office/drawing/2014/main" id="{8996ECF3-5FB3-8B48-9945-FD9DE3718E19}"/>
              </a:ext>
            </a:extLst>
          </p:cNvPr>
          <p:cNvCxnSpPr>
            <a:cxnSpLocks noChangeShapeType="1"/>
            <a:stCxn id="397426" idx="0"/>
            <a:endCxn id="397422" idx="2"/>
          </p:cNvCxnSpPr>
          <p:nvPr/>
        </p:nvCxnSpPr>
        <p:spPr bwMode="auto">
          <a:xfrm flipV="1">
            <a:off x="2552700" y="2568575"/>
            <a:ext cx="1143000" cy="974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97435" name="AutoShape 123">
            <a:extLst>
              <a:ext uri="{FF2B5EF4-FFF2-40B4-BE49-F238E27FC236}">
                <a16:creationId xmlns:a16="http://schemas.microsoft.com/office/drawing/2014/main" id="{B974E722-E088-684C-9A24-8B17E512C1CB}"/>
              </a:ext>
            </a:extLst>
          </p:cNvPr>
          <p:cNvCxnSpPr>
            <a:cxnSpLocks noChangeShapeType="1"/>
            <a:stCxn id="397419" idx="4"/>
            <a:endCxn id="397420" idx="0"/>
          </p:cNvCxnSpPr>
          <p:nvPr/>
        </p:nvCxnSpPr>
        <p:spPr bwMode="auto">
          <a:xfrm>
            <a:off x="1803400" y="1373188"/>
            <a:ext cx="0" cy="9921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97436" name="Oval 124">
            <a:extLst>
              <a:ext uri="{FF2B5EF4-FFF2-40B4-BE49-F238E27FC236}">
                <a16:creationId xmlns:a16="http://schemas.microsoft.com/office/drawing/2014/main" id="{752BA6F6-3602-BC4C-B8BF-3DEAA328E94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68575" y="2365375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HU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H</a:t>
            </a:r>
          </a:p>
        </p:txBody>
      </p:sp>
      <p:cxnSp>
        <p:nvCxnSpPr>
          <p:cNvPr id="397437" name="AutoShape 125">
            <a:extLst>
              <a:ext uri="{FF2B5EF4-FFF2-40B4-BE49-F238E27FC236}">
                <a16:creationId xmlns:a16="http://schemas.microsoft.com/office/drawing/2014/main" id="{D9DD2CFF-D449-0646-8A2C-E8F07D113B9D}"/>
              </a:ext>
            </a:extLst>
          </p:cNvPr>
          <p:cNvCxnSpPr>
            <a:cxnSpLocks noChangeShapeType="1"/>
            <a:stCxn id="397420" idx="6"/>
            <a:endCxn id="397436" idx="2"/>
          </p:cNvCxnSpPr>
          <p:nvPr/>
        </p:nvCxnSpPr>
        <p:spPr bwMode="auto">
          <a:xfrm>
            <a:off x="1955800" y="2517775"/>
            <a:ext cx="6127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97438" name="AutoShape 126">
            <a:extLst>
              <a:ext uri="{FF2B5EF4-FFF2-40B4-BE49-F238E27FC236}">
                <a16:creationId xmlns:a16="http://schemas.microsoft.com/office/drawing/2014/main" id="{7D21DC6F-0A72-BE48-BD07-52FFA6B40CF9}"/>
              </a:ext>
            </a:extLst>
          </p:cNvPr>
          <p:cNvCxnSpPr>
            <a:cxnSpLocks noChangeShapeType="1"/>
            <a:stCxn id="397439" idx="7"/>
            <a:endCxn id="397436" idx="3"/>
          </p:cNvCxnSpPr>
          <p:nvPr/>
        </p:nvCxnSpPr>
        <p:spPr bwMode="auto">
          <a:xfrm flipV="1">
            <a:off x="1914525" y="2625725"/>
            <a:ext cx="698500" cy="5492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97439" name="Oval 127">
            <a:extLst>
              <a:ext uri="{FF2B5EF4-FFF2-40B4-BE49-F238E27FC236}">
                <a16:creationId xmlns:a16="http://schemas.microsoft.com/office/drawing/2014/main" id="{374B9413-4BE9-684D-ACC7-3732FC067FA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54175" y="3130550"/>
            <a:ext cx="304800" cy="3048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HU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+mn-cs"/>
              </a:rPr>
              <a:t>I</a:t>
            </a:r>
          </a:p>
        </p:txBody>
      </p:sp>
      <p:cxnSp>
        <p:nvCxnSpPr>
          <p:cNvPr id="397440" name="AutoShape 128">
            <a:extLst>
              <a:ext uri="{FF2B5EF4-FFF2-40B4-BE49-F238E27FC236}">
                <a16:creationId xmlns:a16="http://schemas.microsoft.com/office/drawing/2014/main" id="{FEA7FCE3-F68B-EA4F-B712-79D168994DD0}"/>
              </a:ext>
            </a:extLst>
          </p:cNvPr>
          <p:cNvCxnSpPr>
            <a:cxnSpLocks noChangeShapeType="1"/>
            <a:stCxn id="397439" idx="0"/>
            <a:endCxn id="397420" idx="4"/>
          </p:cNvCxnSpPr>
          <p:nvPr/>
        </p:nvCxnSpPr>
        <p:spPr bwMode="auto">
          <a:xfrm flipH="1" flipV="1">
            <a:off x="1803400" y="2670175"/>
            <a:ext cx="3175" cy="460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83361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ím 1">
            <a:extLst>
              <a:ext uri="{FF2B5EF4-FFF2-40B4-BE49-F238E27FC236}">
                <a16:creationId xmlns:a16="http://schemas.microsoft.com/office/drawing/2014/main" id="{3EB5A231-5584-9A4D-B006-98DFF55B36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Mélységi erdő</a:t>
            </a:r>
          </a:p>
        </p:txBody>
      </p:sp>
      <p:sp>
        <p:nvSpPr>
          <p:cNvPr id="32771" name=" 26">
            <a:extLst>
              <a:ext uri="{FF2B5EF4-FFF2-40B4-BE49-F238E27FC236}">
                <a16:creationId xmlns:a16="http://schemas.microsoft.com/office/drawing/2014/main" id="{29D4125F-B0EA-0348-9D87-8DC4DABC3D3C}"/>
              </a:ext>
            </a:extLst>
          </p:cNvPr>
          <p:cNvSpPr>
            <a:spLocks noGrp="1"/>
          </p:cNvSpPr>
          <p:nvPr/>
        </p:nvSpPr>
        <p:spPr bwMode="auto">
          <a:xfrm>
            <a:off x="7239000" y="65532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rgbClr val="3333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944F86-7899-444D-94C0-F93157714445}" type="slidenum">
              <a:rPr kumimoji="1" lang="en-US" altLang="hu-HU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anose="030F0902030302020204" pitchFamily="66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en-US" altLang="hu-H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anose="030F09020303020202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2772" name="Oval 3">
            <a:extLst>
              <a:ext uri="{FF2B5EF4-FFF2-40B4-BE49-F238E27FC236}">
                <a16:creationId xmlns:a16="http://schemas.microsoft.com/office/drawing/2014/main" id="{49A3215C-F9D0-294E-8DBF-ADF03F99BAF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63700" y="2060575"/>
            <a:ext cx="304800" cy="304800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rgbClr val="3333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1600" b="0" i="0" u="none" strike="noStrike" kern="1200" cap="none" spc="0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Arial" panose="020B0604020202020204" pitchFamily="34" charset="0"/>
              </a:rPr>
              <a:t>F</a:t>
            </a:r>
          </a:p>
        </p:txBody>
      </p:sp>
      <p:sp>
        <p:nvSpPr>
          <p:cNvPr id="32773" name="Oval 4">
            <a:extLst>
              <a:ext uri="{FF2B5EF4-FFF2-40B4-BE49-F238E27FC236}">
                <a16:creationId xmlns:a16="http://schemas.microsoft.com/office/drawing/2014/main" id="{5A1A0CE5-AC53-594A-BD71-5342850BAAD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535238" y="1257300"/>
            <a:ext cx="304800" cy="306388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rgbClr val="3333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1600" b="0" i="0" u="none" strike="noStrike" kern="1200" cap="none" spc="0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32774" name="Oval 5">
            <a:extLst>
              <a:ext uri="{FF2B5EF4-FFF2-40B4-BE49-F238E27FC236}">
                <a16:creationId xmlns:a16="http://schemas.microsoft.com/office/drawing/2014/main" id="{0EC59D8A-ED63-2D4F-9FA7-220F4A5469B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24525" y="1874838"/>
            <a:ext cx="304800" cy="304800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rgbClr val="3333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Arial" panose="020B0604020202020204" pitchFamily="34" charset="0"/>
              </a:rPr>
              <a:t>B</a:t>
            </a:r>
          </a:p>
        </p:txBody>
      </p:sp>
      <p:cxnSp>
        <p:nvCxnSpPr>
          <p:cNvPr id="32775" name="AutoShape 6">
            <a:extLst>
              <a:ext uri="{FF2B5EF4-FFF2-40B4-BE49-F238E27FC236}">
                <a16:creationId xmlns:a16="http://schemas.microsoft.com/office/drawing/2014/main" id="{12388781-279A-C540-86CB-6717E6097827}"/>
              </a:ext>
            </a:extLst>
          </p:cNvPr>
          <p:cNvCxnSpPr>
            <a:cxnSpLocks noChangeShapeType="1"/>
            <a:stCxn id="32772" idx="0"/>
            <a:endCxn id="32773" idx="3"/>
          </p:cNvCxnSpPr>
          <p:nvPr/>
        </p:nvCxnSpPr>
        <p:spPr bwMode="auto">
          <a:xfrm flipV="1">
            <a:off x="1816100" y="1517650"/>
            <a:ext cx="763588" cy="5429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2776" name="Oval 7">
            <a:extLst>
              <a:ext uri="{FF2B5EF4-FFF2-40B4-BE49-F238E27FC236}">
                <a16:creationId xmlns:a16="http://schemas.microsoft.com/office/drawing/2014/main" id="{E740CCBA-3CB0-ED47-8900-E47932749AA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74888" y="5129213"/>
            <a:ext cx="304800" cy="304800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rgbClr val="3333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1600" b="0" i="0" u="none" strike="noStrike" kern="1200" cap="none" spc="0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Arial" panose="020B0604020202020204" pitchFamily="34" charset="0"/>
              </a:rPr>
              <a:t>C</a:t>
            </a:r>
          </a:p>
        </p:txBody>
      </p:sp>
      <p:sp>
        <p:nvSpPr>
          <p:cNvPr id="32777" name="Oval 9">
            <a:extLst>
              <a:ext uri="{FF2B5EF4-FFF2-40B4-BE49-F238E27FC236}">
                <a16:creationId xmlns:a16="http://schemas.microsoft.com/office/drawing/2014/main" id="{2F35E337-5BED-AD43-B588-464D40B4821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746375" y="3983038"/>
            <a:ext cx="304800" cy="304800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rgbClr val="3333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1600" b="0" i="0" u="none" strike="noStrike" kern="1200" cap="none" spc="0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Arial" panose="020B0604020202020204" pitchFamily="34" charset="0"/>
              </a:rPr>
              <a:t>G</a:t>
            </a:r>
          </a:p>
        </p:txBody>
      </p:sp>
      <p:sp>
        <p:nvSpPr>
          <p:cNvPr id="32778" name="Oval 11">
            <a:extLst>
              <a:ext uri="{FF2B5EF4-FFF2-40B4-BE49-F238E27FC236}">
                <a16:creationId xmlns:a16="http://schemas.microsoft.com/office/drawing/2014/main" id="{11FA003D-DE70-A749-BB75-80A05E2F1CB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350963" y="4032250"/>
            <a:ext cx="304800" cy="304800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rgbClr val="3333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1600" b="0" i="0" u="none" strike="noStrike" kern="1200" cap="none" spc="0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Arial" panose="020B0604020202020204" pitchFamily="34" charset="0"/>
              </a:rPr>
              <a:t>D</a:t>
            </a:r>
          </a:p>
        </p:txBody>
      </p:sp>
      <p:sp>
        <p:nvSpPr>
          <p:cNvPr id="32779" name="Oval 12">
            <a:extLst>
              <a:ext uri="{FF2B5EF4-FFF2-40B4-BE49-F238E27FC236}">
                <a16:creationId xmlns:a16="http://schemas.microsoft.com/office/drawing/2014/main" id="{E7EDD751-C575-5842-9797-D106CAB4836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65363" y="2701925"/>
            <a:ext cx="304800" cy="304800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rgbClr val="3333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1600" b="0" i="0" u="none" strike="noStrike" kern="1200" cap="none" spc="0" normalizeH="0" baseline="0" noProof="0">
                <a:ln>
                  <a:noFill/>
                </a:ln>
                <a:solidFill>
                  <a:srgbClr val="777777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Arial" panose="020B0604020202020204" pitchFamily="34" charset="0"/>
              </a:rPr>
              <a:t>E</a:t>
            </a:r>
          </a:p>
        </p:txBody>
      </p:sp>
      <p:cxnSp>
        <p:nvCxnSpPr>
          <p:cNvPr id="32780" name="AutoShape 13">
            <a:extLst>
              <a:ext uri="{FF2B5EF4-FFF2-40B4-BE49-F238E27FC236}">
                <a16:creationId xmlns:a16="http://schemas.microsoft.com/office/drawing/2014/main" id="{0AAC5B8F-9A7B-364C-B3DD-06549C9D7377}"/>
              </a:ext>
            </a:extLst>
          </p:cNvPr>
          <p:cNvCxnSpPr>
            <a:cxnSpLocks noChangeShapeType="1"/>
            <a:stCxn id="32779" idx="2"/>
            <a:endCxn id="32778" idx="7"/>
          </p:cNvCxnSpPr>
          <p:nvPr/>
        </p:nvCxnSpPr>
        <p:spPr bwMode="auto">
          <a:xfrm flipH="1">
            <a:off x="1611313" y="2854325"/>
            <a:ext cx="654050" cy="122237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2781" name="AutoShape 14">
            <a:extLst>
              <a:ext uri="{FF2B5EF4-FFF2-40B4-BE49-F238E27FC236}">
                <a16:creationId xmlns:a16="http://schemas.microsoft.com/office/drawing/2014/main" id="{9C061859-23BB-A443-B90F-21974D2ABFB5}"/>
              </a:ext>
            </a:extLst>
          </p:cNvPr>
          <p:cNvCxnSpPr>
            <a:cxnSpLocks noChangeShapeType="1"/>
            <a:stCxn id="32779" idx="1"/>
            <a:endCxn id="32772" idx="6"/>
          </p:cNvCxnSpPr>
          <p:nvPr/>
        </p:nvCxnSpPr>
        <p:spPr bwMode="auto">
          <a:xfrm flipH="1" flipV="1">
            <a:off x="1968500" y="2212975"/>
            <a:ext cx="341313" cy="53340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2782" name="AutoShape 16">
            <a:extLst>
              <a:ext uri="{FF2B5EF4-FFF2-40B4-BE49-F238E27FC236}">
                <a16:creationId xmlns:a16="http://schemas.microsoft.com/office/drawing/2014/main" id="{E49379B9-2189-C446-A794-21A1FCF447F9}"/>
              </a:ext>
            </a:extLst>
          </p:cNvPr>
          <p:cNvCxnSpPr>
            <a:cxnSpLocks noChangeShapeType="1"/>
            <a:stCxn id="32779" idx="5"/>
            <a:endCxn id="32777" idx="0"/>
          </p:cNvCxnSpPr>
          <p:nvPr/>
        </p:nvCxnSpPr>
        <p:spPr bwMode="auto">
          <a:xfrm>
            <a:off x="2525713" y="2962275"/>
            <a:ext cx="373062" cy="10207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2783" name="AutoShape 19">
            <a:extLst>
              <a:ext uri="{FF2B5EF4-FFF2-40B4-BE49-F238E27FC236}">
                <a16:creationId xmlns:a16="http://schemas.microsoft.com/office/drawing/2014/main" id="{6C8226DB-48A6-164A-9C42-5CE43BE9B3BB}"/>
              </a:ext>
            </a:extLst>
          </p:cNvPr>
          <p:cNvCxnSpPr>
            <a:cxnSpLocks noChangeShapeType="1"/>
            <a:stCxn id="32778" idx="5"/>
            <a:endCxn id="32776" idx="1"/>
          </p:cNvCxnSpPr>
          <p:nvPr/>
        </p:nvCxnSpPr>
        <p:spPr bwMode="auto">
          <a:xfrm>
            <a:off x="1611313" y="4292600"/>
            <a:ext cx="708025" cy="88106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2784" name="Oval 21">
            <a:extLst>
              <a:ext uri="{FF2B5EF4-FFF2-40B4-BE49-F238E27FC236}">
                <a16:creationId xmlns:a16="http://schemas.microsoft.com/office/drawing/2014/main" id="{E1230D16-D775-A943-96F2-B1E2914B256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80075" y="3884613"/>
            <a:ext cx="304800" cy="304800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rgbClr val="3333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Arial" panose="020B0604020202020204" pitchFamily="34" charset="0"/>
              </a:rPr>
              <a:t>H</a:t>
            </a:r>
          </a:p>
        </p:txBody>
      </p:sp>
      <p:cxnSp>
        <p:nvCxnSpPr>
          <p:cNvPr id="32785" name="AutoShape 23">
            <a:extLst>
              <a:ext uri="{FF2B5EF4-FFF2-40B4-BE49-F238E27FC236}">
                <a16:creationId xmlns:a16="http://schemas.microsoft.com/office/drawing/2014/main" id="{A3AE69D2-497A-0A40-BF30-49E147F1B8D5}"/>
              </a:ext>
            </a:extLst>
          </p:cNvPr>
          <p:cNvCxnSpPr>
            <a:cxnSpLocks noChangeShapeType="1"/>
            <a:stCxn id="32786" idx="4"/>
            <a:endCxn id="32784" idx="0"/>
          </p:cNvCxnSpPr>
          <p:nvPr/>
        </p:nvCxnSpPr>
        <p:spPr bwMode="auto">
          <a:xfrm flipH="1">
            <a:off x="5832475" y="3159125"/>
            <a:ext cx="44450" cy="7254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32786" name="Oval 24">
            <a:extLst>
              <a:ext uri="{FF2B5EF4-FFF2-40B4-BE49-F238E27FC236}">
                <a16:creationId xmlns:a16="http://schemas.microsoft.com/office/drawing/2014/main" id="{9518BA35-6126-A84D-9F44-BC537E7E1C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24525" y="2854325"/>
            <a:ext cx="304800" cy="304800"/>
          </a:xfrm>
          <a:prstGeom prst="ellipse">
            <a:avLst/>
          </a:prstGeom>
          <a:solidFill>
            <a:srgbClr val="C0C0C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rgbClr val="3333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hu-HU" sz="1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Arial" panose="020B0604020202020204" pitchFamily="34" charset="0"/>
              </a:rPr>
              <a:t>I</a:t>
            </a:r>
          </a:p>
        </p:txBody>
      </p:sp>
      <p:cxnSp>
        <p:nvCxnSpPr>
          <p:cNvPr id="32787" name="AutoShape 25">
            <a:extLst>
              <a:ext uri="{FF2B5EF4-FFF2-40B4-BE49-F238E27FC236}">
                <a16:creationId xmlns:a16="http://schemas.microsoft.com/office/drawing/2014/main" id="{5E9A2F94-F9C3-6F48-8A75-D3311DEEAFC0}"/>
              </a:ext>
            </a:extLst>
          </p:cNvPr>
          <p:cNvCxnSpPr>
            <a:cxnSpLocks noChangeShapeType="1"/>
            <a:stCxn id="32786" idx="0"/>
            <a:endCxn id="32774" idx="4"/>
          </p:cNvCxnSpPr>
          <p:nvPr/>
        </p:nvCxnSpPr>
        <p:spPr bwMode="auto">
          <a:xfrm flipV="1">
            <a:off x="5876925" y="2179638"/>
            <a:ext cx="0" cy="674687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878071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ím 1">
            <a:extLst>
              <a:ext uri="{FF2B5EF4-FFF2-40B4-BE49-F238E27FC236}">
                <a16:creationId xmlns:a16="http://schemas.microsoft.com/office/drawing/2014/main" id="{8D1DDB8E-83B3-9E4E-9A66-37455A362A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Elérési és elhagyási idők </a:t>
            </a:r>
          </a:p>
        </p:txBody>
      </p:sp>
      <p:pic>
        <p:nvPicPr>
          <p:cNvPr id="33795" name="Picture 2">
            <a:extLst>
              <a:ext uri="{FF2B5EF4-FFF2-40B4-BE49-F238E27FC236}">
                <a16:creationId xmlns:a16="http://schemas.microsoft.com/office/drawing/2014/main" id="{4BD096B0-E37D-F144-9C0E-EF7BF9F68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1700213"/>
            <a:ext cx="9099550" cy="301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6" name="Picture 3">
            <a:extLst>
              <a:ext uri="{FF2B5EF4-FFF2-40B4-BE49-F238E27FC236}">
                <a16:creationId xmlns:a16="http://schemas.microsoft.com/office/drawing/2014/main" id="{579C20B4-C1D1-EE4A-9A83-5F8C9B8B55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13288"/>
            <a:ext cx="9066213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98504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>
            <a:extLst>
              <a:ext uri="{FF2B5EF4-FFF2-40B4-BE49-F238E27FC236}">
                <a16:creationId xmlns:a16="http://schemas.microsoft.com/office/drawing/2014/main" id="{9DBCE74E-FBF0-AD40-8380-B9232E1848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15888"/>
            <a:ext cx="6624638" cy="652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07342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AB4D28B3-4B06-4343-AE9E-573189D794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u-HU" altLang="hu-HU"/>
              <a:t>Szélességi vs mélységi keresés</a:t>
            </a:r>
            <a:endParaRPr lang="en-US" altLang="hu-HU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87DFC67-908D-964F-B054-F15B67CDAD62}"/>
              </a:ext>
            </a:extLst>
          </p:cNvPr>
          <p:cNvGraphicFramePr>
            <a:graphicFrameLocks noGrp="1"/>
          </p:cNvGraphicFramePr>
          <p:nvPr/>
        </p:nvGraphicFramePr>
        <p:xfrm>
          <a:off x="914400" y="2997200"/>
          <a:ext cx="7632700" cy="24415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73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9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97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9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97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2292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38" marR="91438" marT="45702" marB="457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Futásidő</a:t>
                      </a:r>
                      <a:endParaRPr lang="en-US" sz="1600" dirty="0"/>
                    </a:p>
                  </a:txBody>
                  <a:tcPr marL="91438" marR="91438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Tárigény átlagos esetben</a:t>
                      </a:r>
                      <a:endParaRPr lang="en-US" sz="1600" dirty="0"/>
                    </a:p>
                  </a:txBody>
                  <a:tcPr marL="91438" marR="91438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Teljes</a:t>
                      </a:r>
                      <a:endParaRPr lang="en-US" sz="1600" dirty="0"/>
                    </a:p>
                  </a:txBody>
                  <a:tcPr marL="91438" marR="91438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Optimális</a:t>
                      </a:r>
                      <a:endParaRPr lang="en-US" sz="1600" dirty="0"/>
                    </a:p>
                  </a:txBody>
                  <a:tcPr marL="91438" marR="91438" marT="45702" marB="4570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326">
                <a:tc>
                  <a:txBody>
                    <a:bodyPr/>
                    <a:lstStyle/>
                    <a:p>
                      <a:r>
                        <a:rPr lang="hu-HU" sz="1800" dirty="0"/>
                        <a:t>Szélességi</a:t>
                      </a:r>
                      <a:endParaRPr lang="en-US" sz="1800" dirty="0"/>
                    </a:p>
                  </a:txBody>
                  <a:tcPr marL="91438" marR="91438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i="1" dirty="0"/>
                        <a:t>Θ </a:t>
                      </a:r>
                      <a:r>
                        <a:rPr lang="hu-HU" sz="1800" dirty="0"/>
                        <a:t>(V+E)</a:t>
                      </a:r>
                      <a:endParaRPr lang="en-US" sz="1800" dirty="0"/>
                    </a:p>
                  </a:txBody>
                  <a:tcPr marL="91438" marR="91438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i="1" dirty="0"/>
                        <a:t>Θ </a:t>
                      </a:r>
                      <a:r>
                        <a:rPr lang="hu-HU" sz="1800" dirty="0"/>
                        <a:t>(V)</a:t>
                      </a:r>
                      <a:endParaRPr lang="en-US" sz="1800" dirty="0"/>
                    </a:p>
                  </a:txBody>
                  <a:tcPr marL="91438" marR="91438" marT="45702" marB="4570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8" marR="91438" marT="45702" marB="4570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8" marR="91438" marT="45702" marB="4570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326">
                <a:tc>
                  <a:txBody>
                    <a:bodyPr/>
                    <a:lstStyle/>
                    <a:p>
                      <a:r>
                        <a:rPr lang="hu-HU" sz="1800" dirty="0"/>
                        <a:t>Mélységi</a:t>
                      </a:r>
                      <a:endParaRPr lang="en-US" sz="1800" dirty="0"/>
                    </a:p>
                  </a:txBody>
                  <a:tcPr marL="91438" marR="91438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i="1" dirty="0"/>
                        <a:t>Θ </a:t>
                      </a:r>
                      <a:r>
                        <a:rPr lang="hu-HU" sz="1800" dirty="0"/>
                        <a:t>(V+E)</a:t>
                      </a:r>
                      <a:endParaRPr lang="en-US" sz="1800" dirty="0"/>
                    </a:p>
                  </a:txBody>
                  <a:tcPr marL="91438" marR="91438" marT="45702" marB="4570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800" i="1" dirty="0"/>
                        <a:t>Θ</a:t>
                      </a:r>
                      <a:r>
                        <a:rPr lang="hu-HU" sz="1800" i="0" dirty="0"/>
                        <a:t>(átmérő)</a:t>
                      </a:r>
                      <a:endParaRPr lang="en-US" sz="1800" i="0" dirty="0"/>
                    </a:p>
                  </a:txBody>
                  <a:tcPr marL="91438" marR="91438" marT="45702" marB="4570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8" marR="91438" marT="45702" marB="4570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1438" marR="91438" marT="45702" marB="4570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37917" name="Picture 2" descr="C:\Users\frichie\AppData\Local\Microsoft\Windows\Temporary Internet Files\Content.IE5\CQHSGNFI\Kliponious-green-tick[1].png">
            <a:extLst>
              <a:ext uri="{FF2B5EF4-FFF2-40B4-BE49-F238E27FC236}">
                <a16:creationId xmlns:a16="http://schemas.microsoft.com/office/drawing/2014/main" id="{CA073EA2-6C73-BC45-AD27-FC8183463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3900488"/>
            <a:ext cx="604838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C:\Users\frichie\AppData\Local\Microsoft\Windows\Temporary Internet Files\Content.IE5\KITUZJXR\Red-Cross[1].png">
            <a:extLst>
              <a:ext uri="{FF2B5EF4-FFF2-40B4-BE49-F238E27FC236}">
                <a16:creationId xmlns:a16="http://schemas.microsoft.com/office/drawing/2014/main" id="{2FD85EE1-66EA-8042-939D-978943A90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5050" y="4719638"/>
            <a:ext cx="806450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19" name="Picture 2" descr="C:\Users\frichie\AppData\Local\Microsoft\Windows\Temporary Internet Files\Content.IE5\CQHSGNFI\Kliponious-green-tick[1].png">
            <a:extLst>
              <a:ext uri="{FF2B5EF4-FFF2-40B4-BE49-F238E27FC236}">
                <a16:creationId xmlns:a16="http://schemas.microsoft.com/office/drawing/2014/main" id="{75E6B417-C8E9-EC4A-86EA-80A6078525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7925" y="3887788"/>
            <a:ext cx="60325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920" name="Picture 2" descr="C:\Users\frichie\AppData\Local\Microsoft\Windows\Temporary Internet Files\Content.IE5\CQHSGNFI\Kliponious-green-tick[1].png">
            <a:extLst>
              <a:ext uri="{FF2B5EF4-FFF2-40B4-BE49-F238E27FC236}">
                <a16:creationId xmlns:a16="http://schemas.microsoft.com/office/drawing/2014/main" id="{5A058CF2-C20F-8143-A54C-8B028CF1D9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4719638"/>
            <a:ext cx="604838" cy="690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921" name="Szövegdoboz 2">
            <a:extLst>
              <a:ext uri="{FF2B5EF4-FFF2-40B4-BE49-F238E27FC236}">
                <a16:creationId xmlns:a16="http://schemas.microsoft.com/office/drawing/2014/main" id="{42522718-DC57-4745-A383-463697E1A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3413" y="1916113"/>
            <a:ext cx="58848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 b="1">
                <a:solidFill>
                  <a:srgbClr val="333333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rgbClr val="333333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 b="1">
                <a:solidFill>
                  <a:srgbClr val="333333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b="1">
                <a:solidFill>
                  <a:srgbClr val="333333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hu-HU" altLang="hu-HU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Mindkettő bejárja a teljes gráfot (gráfbejárások)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hu-HU" altLang="hu-HU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Bejárási erdők mást fejeznek ki</a:t>
            </a:r>
          </a:p>
        </p:txBody>
      </p:sp>
    </p:spTree>
    <p:extLst>
      <p:ext uri="{BB962C8B-B14F-4D97-AF65-F5344CB8AC3E}">
        <p14:creationId xmlns:p14="http://schemas.microsoft.com/office/powerpoint/2010/main" val="301991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introalgsds">
  <a:themeElements>
    <a:clrScheme name="">
      <a:dk1>
        <a:srgbClr val="000000"/>
      </a:dk1>
      <a:lt1>
        <a:srgbClr val="FFFFFF"/>
      </a:lt1>
      <a:dk2>
        <a:srgbClr val="C0C0C0"/>
      </a:dk2>
      <a:lt2>
        <a:srgbClr val="010000"/>
      </a:lt2>
      <a:accent1>
        <a:srgbClr val="CC0000"/>
      </a:accent1>
      <a:accent2>
        <a:srgbClr val="777777"/>
      </a:accent2>
      <a:accent3>
        <a:srgbClr val="FFFFFF"/>
      </a:accent3>
      <a:accent4>
        <a:srgbClr val="000000"/>
      </a:accent4>
      <a:accent5>
        <a:srgbClr val="E2AAAA"/>
      </a:accent5>
      <a:accent6>
        <a:srgbClr val="6B6B6B"/>
      </a:accent6>
      <a:hlink>
        <a:srgbClr val="4D4D4D"/>
      </a:hlink>
      <a:folHlink>
        <a:srgbClr val="003399"/>
      </a:folHlink>
    </a:clrScheme>
    <a:fontScheme name="introalgsd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round/>
          <a:headEnd type="triangl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en-H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902030302020204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chemeClr val="accent1"/>
          </a:solidFill>
          <a:prstDash val="solid"/>
          <a:round/>
          <a:headEnd type="triangl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en-H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anose="030F0902030302020204" pitchFamily="66" charset="0"/>
          </a:defRPr>
        </a:defPPr>
      </a:lstStyle>
    </a:lnDef>
  </a:objectDefaults>
  <a:extraClrSchemeLst>
    <a:extraClrScheme>
      <a:clrScheme name="introalgsds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algsds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4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5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6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algsds 7">
        <a:dk1>
          <a:srgbClr val="000000"/>
        </a:dk1>
        <a:lt1>
          <a:srgbClr val="FFFFFF"/>
        </a:lt1>
        <a:dk2>
          <a:srgbClr val="C0C0C0"/>
        </a:dk2>
        <a:lt2>
          <a:srgbClr val="010000"/>
        </a:lt2>
        <a:accent1>
          <a:srgbClr val="CC0000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6B6B6B"/>
        </a:accent6>
        <a:hlink>
          <a:srgbClr val="4D4D4D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</TotalTime>
  <Words>188</Words>
  <Application>Microsoft Macintosh PowerPoint</Application>
  <PresentationFormat>On-screen Show (4:3)</PresentationFormat>
  <Paragraphs>53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Comic Sans MS</vt:lpstr>
      <vt:lpstr>Courier New</vt:lpstr>
      <vt:lpstr>Monotype Sorts</vt:lpstr>
      <vt:lpstr>Wingdings</vt:lpstr>
      <vt:lpstr>2_Alapértelmezett terv</vt:lpstr>
      <vt:lpstr>3_Alapértelmezett terv</vt:lpstr>
      <vt:lpstr>introalgsds</vt:lpstr>
      <vt:lpstr>PowerPoint Presentation</vt:lpstr>
      <vt:lpstr>PowerPoint Presentation</vt:lpstr>
      <vt:lpstr>MK alkalmazásai</vt:lpstr>
      <vt:lpstr>Directed Depth First Search</vt:lpstr>
      <vt:lpstr>Mélységi erdő</vt:lpstr>
      <vt:lpstr>Elérési és elhagyási idők </vt:lpstr>
      <vt:lpstr>PowerPoint Presentation</vt:lpstr>
      <vt:lpstr>Szélességi vs mélységi keresés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41</cp:revision>
  <dcterms:created xsi:type="dcterms:W3CDTF">2020-09-28T09:38:30Z</dcterms:created>
  <dcterms:modified xsi:type="dcterms:W3CDTF">2020-10-25T15:54:01Z</dcterms:modified>
</cp:coreProperties>
</file>