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  <p:sldMasterId id="2147483685" r:id="rId3"/>
  </p:sldMasterIdLst>
  <p:notesMasterIdLst>
    <p:notesMasterId r:id="rId12"/>
  </p:notesMasterIdLst>
  <p:sldIdLst>
    <p:sldId id="262" r:id="rId4"/>
    <p:sldId id="607" r:id="rId5"/>
    <p:sldId id="620" r:id="rId6"/>
    <p:sldId id="286" r:id="rId7"/>
    <p:sldId id="608" r:id="rId8"/>
    <p:sldId id="609" r:id="rId9"/>
    <p:sldId id="610" r:id="rId10"/>
    <p:sldId id="555" r:id="rId11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338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79FBE-19CF-104F-82DA-70E7A5FD51D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F61C-DB42-914D-A53C-92C81BF36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35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>
            <a:extLst>
              <a:ext uri="{FF2B5EF4-FFF2-40B4-BE49-F238E27FC236}">
                <a16:creationId xmlns:a16="http://schemas.microsoft.com/office/drawing/2014/main" id="{93BDF691-7FC5-B14B-88DE-6591E37C99D9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8A078E52-0B0C-7240-A989-061388EA5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HU" altLang="en-HU"/>
          </a:p>
        </p:txBody>
      </p:sp>
    </p:spTree>
    <p:extLst>
      <p:ext uri="{BB962C8B-B14F-4D97-AF65-F5344CB8AC3E}">
        <p14:creationId xmlns:p14="http://schemas.microsoft.com/office/powerpoint/2010/main" val="961173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4CA672-8242-6249-8749-B329F352F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36498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65244D-E9AB-BD47-837C-DE712FDD3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2800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34D325-3978-094E-B301-CC4FDDA15D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50152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DE1A32-033C-BA4E-B9B5-F29B22106D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3756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102642-0310-654E-B931-C954FFFF48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55426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60DD61-53DE-AA48-A7C7-0BB356FD54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3608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1886688-AE59-424B-BE0E-D85102738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7377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CFE68B-BD7E-4147-8537-3658C17BE9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73609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CF45D-E8A0-4140-BF49-FDC63F8586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36906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2E3817-D0D7-DE4E-9027-B9D310BBF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09018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8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C5A515-0419-A346-9774-6FD93FEBD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97489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Line 2">
            <a:extLst>
              <a:ext uri="{FF2B5EF4-FFF2-40B4-BE49-F238E27FC236}">
                <a16:creationId xmlns:a16="http://schemas.microsoft.com/office/drawing/2014/main" id="{905B61B6-A99C-614C-BCC9-0043ABFC1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3811" name="Rectangle 3">
            <a:extLst>
              <a:ext uri="{FF2B5EF4-FFF2-40B4-BE49-F238E27FC236}">
                <a16:creationId xmlns:a16="http://schemas.microsoft.com/office/drawing/2014/main" id="{45F731C1-6DD6-DC4D-BACD-A7BED884B9B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altLang="en-HU" noProof="0"/>
              <a:t>Click to edit Master title style</a:t>
            </a:r>
          </a:p>
        </p:txBody>
      </p:sp>
      <p:sp>
        <p:nvSpPr>
          <p:cNvPr id="503812" name="Text Box 4">
            <a:extLst>
              <a:ext uri="{FF2B5EF4-FFF2-40B4-BE49-F238E27FC236}">
                <a16:creationId xmlns:a16="http://schemas.microsoft.com/office/drawing/2014/main" id="{14A52801-3F3D-0645-978F-966E81591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91440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HU" sz="1000"/>
              <a:t>Robert Sedgewick and Kevin Wayne   •   Copyright © 2005   •   http://www.Princeton.EDU/~cos226</a:t>
            </a:r>
          </a:p>
        </p:txBody>
      </p:sp>
      <p:sp>
        <p:nvSpPr>
          <p:cNvPr id="503813" name="Rectangle 5">
            <a:extLst>
              <a:ext uri="{FF2B5EF4-FFF2-40B4-BE49-F238E27FC236}">
                <a16:creationId xmlns:a16="http://schemas.microsoft.com/office/drawing/2014/main" id="{93CB6347-1A04-1746-8285-B32AA0CB2D2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15988">
              <a:defRPr sz="1600"/>
            </a:lvl1pPr>
          </a:lstStyle>
          <a:p>
            <a:pPr lvl="0"/>
            <a:r>
              <a:rPr lang="en-US" altLang="en-HU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267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EC83-801F-624D-B7A9-0175674A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A1F57-A424-4C45-A7AF-30788AB65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E515B-9F4C-1D46-84EE-810600601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759270-C1FC-FB49-85AE-BF03E3B3C5B5}" type="slidenum">
              <a:rPr lang="en-US" altLang="en-HU"/>
              <a:pPr/>
              <a:t>‹#›</a:t>
            </a:fld>
            <a:endParaRPr lang="en-US" altLang="en-HU" sz="1400"/>
          </a:p>
        </p:txBody>
      </p:sp>
    </p:spTree>
    <p:extLst>
      <p:ext uri="{BB962C8B-B14F-4D97-AF65-F5344CB8AC3E}">
        <p14:creationId xmlns:p14="http://schemas.microsoft.com/office/powerpoint/2010/main" val="499092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1E218-A804-BA4A-BF4F-8634B2AE7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03A56-FB82-1647-859F-6B5EE89AB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153C2-AFD6-A24E-BC70-2CA22D109E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0DB531-FF05-C546-88FB-FD48BB6B59F3}" type="slidenum">
              <a:rPr lang="en-US" altLang="en-HU"/>
              <a:pPr/>
              <a:t>‹#›</a:t>
            </a:fld>
            <a:endParaRPr lang="en-US" altLang="en-HU" sz="1400"/>
          </a:p>
        </p:txBody>
      </p:sp>
    </p:spTree>
    <p:extLst>
      <p:ext uri="{BB962C8B-B14F-4D97-AF65-F5344CB8AC3E}">
        <p14:creationId xmlns:p14="http://schemas.microsoft.com/office/powerpoint/2010/main" val="3286152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690CE-7C64-DC4A-BFE6-D941356D5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6F864-8F1A-DE47-82A6-C45D3EBA1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86728-513E-784C-8658-CFC2FFC52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95F05-E2FA-9444-8899-6281A9F700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CE0D4D-7218-EC46-B707-A292DA667469}" type="slidenum">
              <a:rPr lang="en-US" altLang="en-HU"/>
              <a:pPr/>
              <a:t>‹#›</a:t>
            </a:fld>
            <a:endParaRPr lang="en-US" altLang="en-HU" sz="1400"/>
          </a:p>
        </p:txBody>
      </p:sp>
    </p:spTree>
    <p:extLst>
      <p:ext uri="{BB962C8B-B14F-4D97-AF65-F5344CB8AC3E}">
        <p14:creationId xmlns:p14="http://schemas.microsoft.com/office/powerpoint/2010/main" val="20247019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AF6F9-97B9-1A43-B87B-F6DDBA5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0D7F5-6DC0-044D-9A57-D2B638023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47780-6D19-394E-9D54-476FFC01B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98BA6-C9B8-8948-9169-666AD52D9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A6128-DE0C-DD43-8841-56C912D9D9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08840-AD25-1B47-87EB-02E93F453B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B79A10-ADE3-704E-9B06-BE3BFA987700}" type="slidenum">
              <a:rPr lang="en-US" altLang="en-HU"/>
              <a:pPr/>
              <a:t>‹#›</a:t>
            </a:fld>
            <a:endParaRPr lang="en-US" altLang="en-HU" sz="1400"/>
          </a:p>
        </p:txBody>
      </p:sp>
    </p:spTree>
    <p:extLst>
      <p:ext uri="{BB962C8B-B14F-4D97-AF65-F5344CB8AC3E}">
        <p14:creationId xmlns:p14="http://schemas.microsoft.com/office/powerpoint/2010/main" val="3198787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0D7C-7785-9B4A-865C-54464BB39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AB0DF2-84D2-1149-B549-3168BDCAB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A9D587-2CC3-5E44-8D81-5A07297FBDBA}" type="slidenum">
              <a:rPr lang="en-US" altLang="en-HU"/>
              <a:pPr/>
              <a:t>‹#›</a:t>
            </a:fld>
            <a:endParaRPr lang="en-US" altLang="en-HU" sz="1400"/>
          </a:p>
        </p:txBody>
      </p:sp>
    </p:spTree>
    <p:extLst>
      <p:ext uri="{BB962C8B-B14F-4D97-AF65-F5344CB8AC3E}">
        <p14:creationId xmlns:p14="http://schemas.microsoft.com/office/powerpoint/2010/main" val="145090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D03793-C8FE-164F-93FC-CF8636C093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D866BE-160D-D64B-BEB5-8F2CFF58E2E4}" type="slidenum">
              <a:rPr lang="en-US" altLang="en-HU"/>
              <a:pPr/>
              <a:t>‹#›</a:t>
            </a:fld>
            <a:endParaRPr lang="en-US" altLang="en-HU" sz="1400"/>
          </a:p>
        </p:txBody>
      </p:sp>
    </p:spTree>
    <p:extLst>
      <p:ext uri="{BB962C8B-B14F-4D97-AF65-F5344CB8AC3E}">
        <p14:creationId xmlns:p14="http://schemas.microsoft.com/office/powerpoint/2010/main" val="7713809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EBA4-BA23-2B4C-995C-ED32FC38A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290E4-F16B-6D42-AAA7-692FDDC10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6839E-7AA1-0247-BF88-DC109ED5F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3FE965-7507-924A-9FF0-81DCA4B088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C226DB-5A9B-E34D-97D1-BB8F07EC8FE3}" type="slidenum">
              <a:rPr lang="en-US" altLang="en-HU"/>
              <a:pPr/>
              <a:t>‹#›</a:t>
            </a:fld>
            <a:endParaRPr lang="en-US" altLang="en-HU" sz="1400"/>
          </a:p>
        </p:txBody>
      </p:sp>
    </p:spTree>
    <p:extLst>
      <p:ext uri="{BB962C8B-B14F-4D97-AF65-F5344CB8AC3E}">
        <p14:creationId xmlns:p14="http://schemas.microsoft.com/office/powerpoint/2010/main" val="20393106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57D46-CF6C-DD4A-AFE4-7AA682BDA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40B330-1883-E643-8D4D-D6FA6AD70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EEDD1-6B8A-8F4D-89E8-6A301303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0D924-108E-A043-9C5C-5BAEB3CAC1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DD2F4A-B235-0148-ABC0-FFBE98C4CB6E}" type="slidenum">
              <a:rPr lang="en-US" altLang="en-HU"/>
              <a:pPr/>
              <a:t>‹#›</a:t>
            </a:fld>
            <a:endParaRPr lang="en-US" altLang="en-HU" sz="1400"/>
          </a:p>
        </p:txBody>
      </p:sp>
    </p:spTree>
    <p:extLst>
      <p:ext uri="{BB962C8B-B14F-4D97-AF65-F5344CB8AC3E}">
        <p14:creationId xmlns:p14="http://schemas.microsoft.com/office/powerpoint/2010/main" val="37639508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1D3A1-3B8F-B240-98BA-A3D9E3DC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2535B-EDD7-764C-BBD5-E419F4C99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444C99-9705-B143-AD5A-FF6EE9DA71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6FBFB4-0EAF-A14D-8EF1-58F102EBF2AC}" type="slidenum">
              <a:rPr lang="en-US" altLang="en-HU"/>
              <a:pPr/>
              <a:t>‹#›</a:t>
            </a:fld>
            <a:endParaRPr lang="en-US" altLang="en-HU" sz="1400"/>
          </a:p>
        </p:txBody>
      </p:sp>
    </p:spTree>
    <p:extLst>
      <p:ext uri="{BB962C8B-B14F-4D97-AF65-F5344CB8AC3E}">
        <p14:creationId xmlns:p14="http://schemas.microsoft.com/office/powerpoint/2010/main" val="25438965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E8FDE-1FA0-3043-84AA-FB38F741B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BD1E5-A2E7-4448-AEFD-93591079D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14587-0B0D-6A4D-A8CD-BFB2D85D11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2AC93D-EF32-3D4D-83DE-D8FEFD511F3F}" type="slidenum">
              <a:rPr lang="en-US" altLang="en-HU"/>
              <a:pPr/>
              <a:t>‹#›</a:t>
            </a:fld>
            <a:endParaRPr lang="en-US" altLang="en-HU" sz="1400"/>
          </a:p>
        </p:txBody>
      </p:sp>
    </p:spTree>
    <p:extLst>
      <p:ext uri="{BB962C8B-B14F-4D97-AF65-F5344CB8AC3E}">
        <p14:creationId xmlns:p14="http://schemas.microsoft.com/office/powerpoint/2010/main" val="69800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C18629-CBEA-C349-8907-B26CA12B5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21B1ABA-15C2-9644-9B27-EEDA37B87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D904125-AC0F-2548-B0B5-74FD230D5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3416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>
            <a:extLst>
              <a:ext uri="{FF2B5EF4-FFF2-40B4-BE49-F238E27FC236}">
                <a16:creationId xmlns:a16="http://schemas.microsoft.com/office/drawing/2014/main" id="{8FFD59A4-CE93-144A-82BB-39813822FF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HU"/>
              <a:t>Click to edit Master title style</a:t>
            </a:r>
          </a:p>
        </p:txBody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E3F5B121-51DE-2F48-AA5C-DC50155FB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HU"/>
              <a:t>Click to edit Master text styles</a:t>
            </a:r>
          </a:p>
          <a:p>
            <a:pPr lvl="1"/>
            <a:r>
              <a:rPr lang="en-US" altLang="en-HU"/>
              <a:t>Second level</a:t>
            </a:r>
          </a:p>
          <a:p>
            <a:pPr lvl="2"/>
            <a:r>
              <a:rPr lang="en-US" altLang="en-HU"/>
              <a:t>Third level</a:t>
            </a:r>
          </a:p>
          <a:p>
            <a:pPr lvl="3"/>
            <a:r>
              <a:rPr lang="en-US" altLang="en-HU"/>
              <a:t>Fourth level</a:t>
            </a:r>
          </a:p>
          <a:p>
            <a:pPr lvl="4"/>
            <a:r>
              <a:rPr lang="en-US" altLang="en-HU"/>
              <a:t>Fifth level</a:t>
            </a:r>
          </a:p>
        </p:txBody>
      </p:sp>
      <p:sp>
        <p:nvSpPr>
          <p:cNvPr id="502788" name="Rectangle 4">
            <a:extLst>
              <a:ext uri="{FF2B5EF4-FFF2-40B4-BE49-F238E27FC236}">
                <a16:creationId xmlns:a16="http://schemas.microsoft.com/office/drawing/2014/main" id="{68A079E6-87D5-2147-90FF-2C39555416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123E48FD-5AE8-E447-BF87-A2D33BF3CD94}" type="slidenum">
              <a:rPr lang="en-US" altLang="en-HU"/>
              <a:pPr/>
              <a:t>‹#›</a:t>
            </a:fld>
            <a:endParaRPr lang="en-US" altLang="en-HU" sz="1400"/>
          </a:p>
        </p:txBody>
      </p:sp>
    </p:spTree>
    <p:extLst>
      <p:ext uri="{BB962C8B-B14F-4D97-AF65-F5344CB8AC3E}">
        <p14:creationId xmlns:p14="http://schemas.microsoft.com/office/powerpoint/2010/main" val="148119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anose="030F0902030302020204" pitchFamily="66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anose="030F0902030302020204" pitchFamily="66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anose="030F0902030302020204" pitchFamily="66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anose="030F0902030302020204" pitchFamily="66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anose="030F0902030302020204" pitchFamily="66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anose="030F0902030302020204" pitchFamily="66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anose="030F0902030302020204" pitchFamily="66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anose="030F0902030302020204" pitchFamily="66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pitchFamily="2" charset="2"/>
        <a:defRPr kumimoji="1" kern="12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!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Mélységi keresés</a:t>
            </a:r>
            <a:endParaRPr lang="hu-HU" sz="3200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november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9. hét – 3.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S09E03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id="{40300A2C-6131-C842-BA52-B58DD87AB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341438"/>
            <a:ext cx="7104063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ím 1">
            <a:extLst>
              <a:ext uri="{FF2B5EF4-FFF2-40B4-BE49-F238E27FC236}">
                <a16:creationId xmlns:a16="http://schemas.microsoft.com/office/drawing/2014/main" id="{D2E97E9C-9650-1B44-B29F-97E0B5B9DFA7}"/>
              </a:ext>
            </a:extLst>
          </p:cNvPr>
          <p:cNvSpPr txBox="1">
            <a:spLocks/>
          </p:cNvSpPr>
          <p:nvPr/>
        </p:nvSpPr>
        <p:spPr bwMode="auto">
          <a:xfrm>
            <a:off x="1119188" y="11113"/>
            <a:ext cx="7427912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Mélységi keresés (MK)</a:t>
            </a:r>
            <a:br>
              <a:rPr kumimoji="0" lang="hu-HU" sz="4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hu-HU" sz="4000" b="0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Depth</a:t>
            </a:r>
            <a:r>
              <a:rPr kumimoji="0" lang="hu-HU" sz="4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hu-HU" sz="4000" b="0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First</a:t>
            </a:r>
            <a:r>
              <a:rPr kumimoji="0" lang="hu-HU" sz="4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hu-HU" sz="4000" b="0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Search</a:t>
            </a:r>
            <a:r>
              <a:rPr kumimoji="0" lang="hu-HU" sz="4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(DFS)</a:t>
            </a:r>
            <a:endParaRPr kumimoji="0" lang="hu-HU" sz="44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73DEEE5-0094-0F43-A64A-6456CA4F4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5363" y="3724275"/>
            <a:ext cx="1236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elérési idő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6B26818B-AB94-8343-83DA-6B4B654EC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075" y="6516688"/>
            <a:ext cx="1531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elhagyási idő</a:t>
            </a:r>
          </a:p>
        </p:txBody>
      </p: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E053F7EC-D2B2-6143-BF9B-B575DD55D21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124075" y="3908425"/>
            <a:ext cx="1411288" cy="889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6D94A1A8-0EBD-FC43-A5B6-7FEDDF34934A}"/>
              </a:ext>
            </a:extLst>
          </p:cNvPr>
          <p:cNvCxnSpPr>
            <a:cxnSpLocks noChangeShapeType="1"/>
            <a:stCxn id="7" idx="1"/>
          </p:cNvCxnSpPr>
          <p:nvPr/>
        </p:nvCxnSpPr>
        <p:spPr bwMode="auto">
          <a:xfrm flipH="1" flipV="1">
            <a:off x="2339975" y="6565900"/>
            <a:ext cx="2070100" cy="134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B21E1EDB-6CF8-D54A-930D-D47A886D6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2852738"/>
            <a:ext cx="2154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futásidő</a:t>
            </a:r>
            <a:r>
              <a:rPr kumimoji="0" lang="hu-HU" altLang="hu-HU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l-GR" altLang="hu-HU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Θ </a:t>
            </a:r>
            <a:r>
              <a:rPr kumimoji="0" lang="hu-HU" altLang="hu-H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(V+E)</a:t>
            </a:r>
          </a:p>
        </p:txBody>
      </p:sp>
    </p:spTree>
    <p:extLst>
      <p:ext uri="{BB962C8B-B14F-4D97-AF65-F5344CB8AC3E}">
        <p14:creationId xmlns:p14="http://schemas.microsoft.com/office/powerpoint/2010/main" val="356505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>
            <a:extLst>
              <a:ext uri="{FF2B5EF4-FFF2-40B4-BE49-F238E27FC236}">
                <a16:creationId xmlns:a16="http://schemas.microsoft.com/office/drawing/2014/main" id="{D36919C1-AB06-D84E-B389-1C7982087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MK alkalmazásai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52306F-96CC-D44E-AE0F-FF99DD200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hu-HU" b="0" dirty="0"/>
              <a:t>Amikor egy megoldást megtalálni elégséges, nincs szükség mindre/ optimálisra, pl. (ki)útkeresés</a:t>
            </a:r>
          </a:p>
          <a:p>
            <a:pPr marL="0" indent="0">
              <a:buFontTx/>
              <a:buNone/>
              <a:defRPr/>
            </a:pPr>
            <a:endParaRPr lang="hu-HU" b="0" dirty="0"/>
          </a:p>
          <a:p>
            <a:pPr>
              <a:defRPr/>
            </a:pPr>
            <a:r>
              <a:rPr lang="hu-HU" b="0" dirty="0" err="1"/>
              <a:t>Topológikus</a:t>
            </a:r>
            <a:r>
              <a:rPr lang="hu-HU" b="0" dirty="0"/>
              <a:t> rendezés</a:t>
            </a:r>
          </a:p>
          <a:p>
            <a:pPr>
              <a:defRPr/>
            </a:pPr>
            <a:r>
              <a:rPr lang="hu-HU" b="0" dirty="0"/>
              <a:t>Erősen összefüggő komponensek</a:t>
            </a:r>
          </a:p>
          <a:p>
            <a:pPr marL="0" indent="0">
              <a:buFontTx/>
              <a:buNone/>
              <a:defRPr/>
            </a:pPr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399816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2">
            <a:extLst>
              <a:ext uri="{FF2B5EF4-FFF2-40B4-BE49-F238E27FC236}">
                <a16:creationId xmlns:a16="http://schemas.microsoft.com/office/drawing/2014/main" id="{7EB7B94F-80B8-7A4E-9543-9652A1765F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ACA330-3706-F84D-AA38-B21CAB607A1F}" type="slidenum">
              <a:rPr kumimoji="1" lang="en-US" altLang="en-HU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en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902030302020204" pitchFamily="66" charset="0"/>
              <a:ea typeface="+mn-ea"/>
              <a:cs typeface="+mn-cs"/>
            </a:endParaRPr>
          </a:p>
        </p:txBody>
      </p:sp>
      <p:sp>
        <p:nvSpPr>
          <p:cNvPr id="397314" name="Rectangle 2">
            <a:extLst>
              <a:ext uri="{FF2B5EF4-FFF2-40B4-BE49-F238E27FC236}">
                <a16:creationId xmlns:a16="http://schemas.microsoft.com/office/drawing/2014/main" id="{04930A51-FBA3-0546-973B-DB553F877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HU"/>
              <a:t>Directed Depth First Search</a:t>
            </a:r>
          </a:p>
        </p:txBody>
      </p:sp>
      <p:sp>
        <p:nvSpPr>
          <p:cNvPr id="397356" name="Text Box 44">
            <a:extLst>
              <a:ext uri="{FF2B5EF4-FFF2-40B4-BE49-F238E27FC236}">
                <a16:creationId xmlns:a16="http://schemas.microsoft.com/office/drawing/2014/main" id="{1C35D5E0-16AE-D340-934D-59569AD84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08138"/>
            <a:ext cx="1882775" cy="297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HU" sz="1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Adjacency Lists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A:  F G</a:t>
            </a:r>
            <a:b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</a:b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B:  A H</a:t>
            </a:r>
            <a:b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</a:b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C:  A D</a:t>
            </a:r>
            <a:b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</a:b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D:  C F</a:t>
            </a:r>
            <a:b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</a:b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E:  C D G</a:t>
            </a:r>
            <a:b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</a:b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F:  E</a:t>
            </a: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</a:t>
            </a:r>
            <a:b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</a:b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G:  </a:t>
            </a: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</a:t>
            </a:r>
            <a:b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</a:b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H:  B</a:t>
            </a: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</a:t>
            </a:r>
            <a:b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</a:b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I:  H</a:t>
            </a:r>
            <a:r>
              <a:rPr kumimoji="0" lang="en-US" altLang="en-HU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</a:t>
            </a:r>
          </a:p>
        </p:txBody>
      </p:sp>
      <p:sp>
        <p:nvSpPr>
          <p:cNvPr id="397418" name="Oval 106">
            <a:extLst>
              <a:ext uri="{FF2B5EF4-FFF2-40B4-BE49-F238E27FC236}">
                <a16:creationId xmlns:a16="http://schemas.microsoft.com/office/drawing/2014/main" id="{FC85D38C-9D60-744D-8784-1D8E0BD9F6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4200" y="44577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F</a:t>
            </a:r>
          </a:p>
        </p:txBody>
      </p:sp>
      <p:sp>
        <p:nvSpPr>
          <p:cNvPr id="397419" name="Oval 107">
            <a:extLst>
              <a:ext uri="{FF2B5EF4-FFF2-40B4-BE49-F238E27FC236}">
                <a16:creationId xmlns:a16="http://schemas.microsoft.com/office/drawing/2014/main" id="{B5A89812-E9F3-6A4F-A8A2-1A2DC75AC4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51000" y="1066800"/>
            <a:ext cx="304800" cy="3063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397420" name="Oval 108">
            <a:extLst>
              <a:ext uri="{FF2B5EF4-FFF2-40B4-BE49-F238E27FC236}">
                <a16:creationId xmlns:a16="http://schemas.microsoft.com/office/drawing/2014/main" id="{3D1C7058-04FA-FD44-A463-BC2A545256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51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B</a:t>
            </a:r>
          </a:p>
        </p:txBody>
      </p:sp>
      <p:cxnSp>
        <p:nvCxnSpPr>
          <p:cNvPr id="397421" name="AutoShape 109">
            <a:extLst>
              <a:ext uri="{FF2B5EF4-FFF2-40B4-BE49-F238E27FC236}">
                <a16:creationId xmlns:a16="http://schemas.microsoft.com/office/drawing/2014/main" id="{2540F382-65F0-C14E-BB24-9815A4A81F6C}"/>
              </a:ext>
            </a:extLst>
          </p:cNvPr>
          <p:cNvCxnSpPr>
            <a:cxnSpLocks noChangeShapeType="1"/>
            <a:stCxn id="397418" idx="0"/>
            <a:endCxn id="397419" idx="3"/>
          </p:cNvCxnSpPr>
          <p:nvPr/>
        </p:nvCxnSpPr>
        <p:spPr bwMode="auto">
          <a:xfrm flipV="1">
            <a:off x="736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7422" name="Oval 110">
            <a:extLst>
              <a:ext uri="{FF2B5EF4-FFF2-40B4-BE49-F238E27FC236}">
                <a16:creationId xmlns:a16="http://schemas.microsoft.com/office/drawing/2014/main" id="{1DB36204-D059-644E-BB98-FDE71FE9AD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95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C</a:t>
            </a:r>
          </a:p>
        </p:txBody>
      </p:sp>
      <p:cxnSp>
        <p:nvCxnSpPr>
          <p:cNvPr id="397423" name="AutoShape 111">
            <a:extLst>
              <a:ext uri="{FF2B5EF4-FFF2-40B4-BE49-F238E27FC236}">
                <a16:creationId xmlns:a16="http://schemas.microsoft.com/office/drawing/2014/main" id="{74A791A5-8C5E-4C48-9C17-11FDB832A3D0}"/>
              </a:ext>
            </a:extLst>
          </p:cNvPr>
          <p:cNvCxnSpPr>
            <a:cxnSpLocks noChangeShapeType="1"/>
            <a:stCxn id="397419" idx="5"/>
            <a:endCxn id="397422" idx="1"/>
          </p:cNvCxnSpPr>
          <p:nvPr/>
        </p:nvCxnSpPr>
        <p:spPr bwMode="auto">
          <a:xfrm>
            <a:off x="1911350" y="1328738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7424" name="Oval 112">
            <a:extLst>
              <a:ext uri="{FF2B5EF4-FFF2-40B4-BE49-F238E27FC236}">
                <a16:creationId xmlns:a16="http://schemas.microsoft.com/office/drawing/2014/main" id="{950D3231-80BE-4D48-8F69-1F6084D2A3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0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G</a:t>
            </a:r>
          </a:p>
        </p:txBody>
      </p:sp>
      <p:cxnSp>
        <p:nvCxnSpPr>
          <p:cNvPr id="397425" name="AutoShape 113">
            <a:extLst>
              <a:ext uri="{FF2B5EF4-FFF2-40B4-BE49-F238E27FC236}">
                <a16:creationId xmlns:a16="http://schemas.microsoft.com/office/drawing/2014/main" id="{27E83E44-D934-C043-B96C-CB3FCC1700AB}"/>
              </a:ext>
            </a:extLst>
          </p:cNvPr>
          <p:cNvCxnSpPr>
            <a:cxnSpLocks noChangeShapeType="1"/>
            <a:stCxn id="397419" idx="6"/>
            <a:endCxn id="397424" idx="1"/>
          </p:cNvCxnSpPr>
          <p:nvPr/>
        </p:nvCxnSpPr>
        <p:spPr bwMode="auto">
          <a:xfrm>
            <a:off x="1955800" y="1220788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7426" name="Oval 114">
            <a:extLst>
              <a:ext uri="{FF2B5EF4-FFF2-40B4-BE49-F238E27FC236}">
                <a16:creationId xmlns:a16="http://schemas.microsoft.com/office/drawing/2014/main" id="{FD73E6B9-FE96-2747-8332-330E72BA72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00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D</a:t>
            </a:r>
          </a:p>
        </p:txBody>
      </p:sp>
      <p:sp>
        <p:nvSpPr>
          <p:cNvPr id="397427" name="Oval 115">
            <a:extLst>
              <a:ext uri="{FF2B5EF4-FFF2-40B4-BE49-F238E27FC236}">
                <a16:creationId xmlns:a16="http://schemas.microsoft.com/office/drawing/2014/main" id="{8473B85D-0E99-A347-A6CB-6F71A23D75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95700" y="4343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E</a:t>
            </a:r>
          </a:p>
        </p:txBody>
      </p:sp>
      <p:cxnSp>
        <p:nvCxnSpPr>
          <p:cNvPr id="397428" name="AutoShape 116">
            <a:extLst>
              <a:ext uri="{FF2B5EF4-FFF2-40B4-BE49-F238E27FC236}">
                <a16:creationId xmlns:a16="http://schemas.microsoft.com/office/drawing/2014/main" id="{CA1811D2-1782-2E4C-8CFD-059252A1E0CC}"/>
              </a:ext>
            </a:extLst>
          </p:cNvPr>
          <p:cNvCxnSpPr>
            <a:cxnSpLocks noChangeShapeType="1"/>
            <a:stCxn id="397427" idx="2"/>
            <a:endCxn id="397426" idx="5"/>
          </p:cNvCxnSpPr>
          <p:nvPr/>
        </p:nvCxnSpPr>
        <p:spPr bwMode="auto">
          <a:xfrm flipH="1" flipV="1">
            <a:off x="2660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7429" name="AutoShape 117">
            <a:extLst>
              <a:ext uri="{FF2B5EF4-FFF2-40B4-BE49-F238E27FC236}">
                <a16:creationId xmlns:a16="http://schemas.microsoft.com/office/drawing/2014/main" id="{03CF59F5-01EB-604A-84E0-B526A9F576E8}"/>
              </a:ext>
            </a:extLst>
          </p:cNvPr>
          <p:cNvCxnSpPr>
            <a:cxnSpLocks noChangeShapeType="1"/>
            <a:stCxn id="397427" idx="3"/>
            <a:endCxn id="397418" idx="6"/>
          </p:cNvCxnSpPr>
          <p:nvPr/>
        </p:nvCxnSpPr>
        <p:spPr bwMode="auto">
          <a:xfrm flipH="1">
            <a:off x="889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7430" name="AutoShape 118">
            <a:extLst>
              <a:ext uri="{FF2B5EF4-FFF2-40B4-BE49-F238E27FC236}">
                <a16:creationId xmlns:a16="http://schemas.microsoft.com/office/drawing/2014/main" id="{B38EDBAD-A307-A144-8F47-0DEB1A9F118F}"/>
              </a:ext>
            </a:extLst>
          </p:cNvPr>
          <p:cNvCxnSpPr>
            <a:cxnSpLocks noChangeShapeType="1"/>
            <a:stCxn id="397418" idx="7"/>
            <a:endCxn id="397426" idx="3"/>
          </p:cNvCxnSpPr>
          <p:nvPr/>
        </p:nvCxnSpPr>
        <p:spPr bwMode="auto">
          <a:xfrm flipV="1">
            <a:off x="844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7431" name="AutoShape 119">
            <a:extLst>
              <a:ext uri="{FF2B5EF4-FFF2-40B4-BE49-F238E27FC236}">
                <a16:creationId xmlns:a16="http://schemas.microsoft.com/office/drawing/2014/main" id="{1862330E-7E70-ED49-BB62-C36FA73FEFE4}"/>
              </a:ext>
            </a:extLst>
          </p:cNvPr>
          <p:cNvCxnSpPr>
            <a:cxnSpLocks noChangeShapeType="1"/>
            <a:stCxn id="397427" idx="7"/>
            <a:endCxn id="397424" idx="3"/>
          </p:cNvCxnSpPr>
          <p:nvPr/>
        </p:nvCxnSpPr>
        <p:spPr bwMode="auto">
          <a:xfrm flipV="1">
            <a:off x="3956050" y="2689225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7432" name="AutoShape 120">
            <a:extLst>
              <a:ext uri="{FF2B5EF4-FFF2-40B4-BE49-F238E27FC236}">
                <a16:creationId xmlns:a16="http://schemas.microsoft.com/office/drawing/2014/main" id="{CB7E8BB0-8DBD-FF44-93FC-656A2C83B877}"/>
              </a:ext>
            </a:extLst>
          </p:cNvPr>
          <p:cNvCxnSpPr>
            <a:cxnSpLocks noChangeShapeType="1"/>
            <a:stCxn id="397427" idx="0"/>
            <a:endCxn id="397422" idx="4"/>
          </p:cNvCxnSpPr>
          <p:nvPr/>
        </p:nvCxnSpPr>
        <p:spPr bwMode="auto">
          <a:xfrm flipV="1">
            <a:off x="3848100" y="2720975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7433" name="AutoShape 121">
            <a:extLst>
              <a:ext uri="{FF2B5EF4-FFF2-40B4-BE49-F238E27FC236}">
                <a16:creationId xmlns:a16="http://schemas.microsoft.com/office/drawing/2014/main" id="{CA277B1C-9E7C-7646-B35D-55D712BE8464}"/>
              </a:ext>
            </a:extLst>
          </p:cNvPr>
          <p:cNvCxnSpPr>
            <a:cxnSpLocks noChangeShapeType="1"/>
            <a:stCxn id="397422" idx="3"/>
            <a:endCxn id="397426" idx="7"/>
          </p:cNvCxnSpPr>
          <p:nvPr/>
        </p:nvCxnSpPr>
        <p:spPr bwMode="auto">
          <a:xfrm flipH="1">
            <a:off x="2660650" y="2676525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7434" name="AutoShape 122">
            <a:extLst>
              <a:ext uri="{FF2B5EF4-FFF2-40B4-BE49-F238E27FC236}">
                <a16:creationId xmlns:a16="http://schemas.microsoft.com/office/drawing/2014/main" id="{8996ECF3-5FB3-8B48-9945-FD9DE3718E19}"/>
              </a:ext>
            </a:extLst>
          </p:cNvPr>
          <p:cNvCxnSpPr>
            <a:cxnSpLocks noChangeShapeType="1"/>
            <a:stCxn id="397426" idx="0"/>
            <a:endCxn id="397422" idx="2"/>
          </p:cNvCxnSpPr>
          <p:nvPr/>
        </p:nvCxnSpPr>
        <p:spPr bwMode="auto">
          <a:xfrm flipV="1">
            <a:off x="2552700" y="2568575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7435" name="AutoShape 123">
            <a:extLst>
              <a:ext uri="{FF2B5EF4-FFF2-40B4-BE49-F238E27FC236}">
                <a16:creationId xmlns:a16="http://schemas.microsoft.com/office/drawing/2014/main" id="{B974E722-E088-684C-9A24-8B17E512C1CB}"/>
              </a:ext>
            </a:extLst>
          </p:cNvPr>
          <p:cNvCxnSpPr>
            <a:cxnSpLocks noChangeShapeType="1"/>
            <a:stCxn id="397419" idx="4"/>
            <a:endCxn id="397420" idx="0"/>
          </p:cNvCxnSpPr>
          <p:nvPr/>
        </p:nvCxnSpPr>
        <p:spPr bwMode="auto">
          <a:xfrm>
            <a:off x="1803400" y="1373188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7436" name="Oval 124">
            <a:extLst>
              <a:ext uri="{FF2B5EF4-FFF2-40B4-BE49-F238E27FC236}">
                <a16:creationId xmlns:a16="http://schemas.microsoft.com/office/drawing/2014/main" id="{752BA6F6-3602-BC4C-B8BF-3DEAA328E9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8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H</a:t>
            </a:r>
          </a:p>
        </p:txBody>
      </p:sp>
      <p:cxnSp>
        <p:nvCxnSpPr>
          <p:cNvPr id="397437" name="AutoShape 125">
            <a:extLst>
              <a:ext uri="{FF2B5EF4-FFF2-40B4-BE49-F238E27FC236}">
                <a16:creationId xmlns:a16="http://schemas.microsoft.com/office/drawing/2014/main" id="{D9DD2CFF-D449-0646-8A2C-E8F07D113B9D}"/>
              </a:ext>
            </a:extLst>
          </p:cNvPr>
          <p:cNvCxnSpPr>
            <a:cxnSpLocks noChangeShapeType="1"/>
            <a:stCxn id="397420" idx="6"/>
            <a:endCxn id="397436" idx="2"/>
          </p:cNvCxnSpPr>
          <p:nvPr/>
        </p:nvCxnSpPr>
        <p:spPr bwMode="auto">
          <a:xfrm>
            <a:off x="1955800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7438" name="AutoShape 126">
            <a:extLst>
              <a:ext uri="{FF2B5EF4-FFF2-40B4-BE49-F238E27FC236}">
                <a16:creationId xmlns:a16="http://schemas.microsoft.com/office/drawing/2014/main" id="{7D21DC6F-0A72-BE48-BD07-52FFA6B40CF9}"/>
              </a:ext>
            </a:extLst>
          </p:cNvPr>
          <p:cNvCxnSpPr>
            <a:cxnSpLocks noChangeShapeType="1"/>
            <a:stCxn id="397439" idx="7"/>
            <a:endCxn id="397436" idx="3"/>
          </p:cNvCxnSpPr>
          <p:nvPr/>
        </p:nvCxnSpPr>
        <p:spPr bwMode="auto">
          <a:xfrm flipV="1">
            <a:off x="1914525" y="2625725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7439" name="Oval 127">
            <a:extLst>
              <a:ext uri="{FF2B5EF4-FFF2-40B4-BE49-F238E27FC236}">
                <a16:creationId xmlns:a16="http://schemas.microsoft.com/office/drawing/2014/main" id="{374B9413-4BE9-684D-ACC7-3732FC067F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54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I</a:t>
            </a:r>
          </a:p>
        </p:txBody>
      </p:sp>
      <p:cxnSp>
        <p:nvCxnSpPr>
          <p:cNvPr id="397440" name="AutoShape 128">
            <a:extLst>
              <a:ext uri="{FF2B5EF4-FFF2-40B4-BE49-F238E27FC236}">
                <a16:creationId xmlns:a16="http://schemas.microsoft.com/office/drawing/2014/main" id="{FEA7FCE3-F68B-EA4F-B712-79D168994DD0}"/>
              </a:ext>
            </a:extLst>
          </p:cNvPr>
          <p:cNvCxnSpPr>
            <a:cxnSpLocks noChangeShapeType="1"/>
            <a:stCxn id="397439" idx="0"/>
            <a:endCxn id="397420" idx="4"/>
          </p:cNvCxnSpPr>
          <p:nvPr/>
        </p:nvCxnSpPr>
        <p:spPr bwMode="auto">
          <a:xfrm flipH="1" flipV="1">
            <a:off x="1803400" y="2670175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8336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>
            <a:extLst>
              <a:ext uri="{FF2B5EF4-FFF2-40B4-BE49-F238E27FC236}">
                <a16:creationId xmlns:a16="http://schemas.microsoft.com/office/drawing/2014/main" id="{3EB5A231-5584-9A4D-B006-98DFF55B3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Mélységi erdő</a:t>
            </a:r>
          </a:p>
        </p:txBody>
      </p:sp>
      <p:sp>
        <p:nvSpPr>
          <p:cNvPr id="32771" name=" 26">
            <a:extLst>
              <a:ext uri="{FF2B5EF4-FFF2-40B4-BE49-F238E27FC236}">
                <a16:creationId xmlns:a16="http://schemas.microsoft.com/office/drawing/2014/main" id="{29D4125F-B0EA-0348-9D87-8DC4DABC3D3C}"/>
              </a:ext>
            </a:extLst>
          </p:cNvPr>
          <p:cNvSpPr>
            <a:spLocks noGrp="1"/>
          </p:cNvSpPr>
          <p:nvPr/>
        </p:nvSpPr>
        <p:spPr bwMode="auto">
          <a:xfrm>
            <a:off x="7239000" y="6553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944F86-7899-444D-94C0-F93157714445}" type="slidenum">
              <a:rPr kumimoji="1" lang="en-US" altLang="hu-HU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9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772" name="Oval 3">
            <a:extLst>
              <a:ext uri="{FF2B5EF4-FFF2-40B4-BE49-F238E27FC236}">
                <a16:creationId xmlns:a16="http://schemas.microsoft.com/office/drawing/2014/main" id="{49A3215C-F9D0-294E-8DBF-ADF03F99BA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3700" y="2060575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16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rPr>
              <a:t>F</a:t>
            </a:r>
          </a:p>
        </p:txBody>
      </p:sp>
      <p:sp>
        <p:nvSpPr>
          <p:cNvPr id="32773" name="Oval 4">
            <a:extLst>
              <a:ext uri="{FF2B5EF4-FFF2-40B4-BE49-F238E27FC236}">
                <a16:creationId xmlns:a16="http://schemas.microsoft.com/office/drawing/2014/main" id="{5A1A0CE5-AC53-594A-BD71-5342850BAA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5238" y="1257300"/>
            <a:ext cx="304800" cy="30638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16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2774" name="Oval 5">
            <a:extLst>
              <a:ext uri="{FF2B5EF4-FFF2-40B4-BE49-F238E27FC236}">
                <a16:creationId xmlns:a16="http://schemas.microsoft.com/office/drawing/2014/main" id="{0EC59D8A-ED63-2D4F-9FA7-220F4A5469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4525" y="1874838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32775" name="AutoShape 6">
            <a:extLst>
              <a:ext uri="{FF2B5EF4-FFF2-40B4-BE49-F238E27FC236}">
                <a16:creationId xmlns:a16="http://schemas.microsoft.com/office/drawing/2014/main" id="{12388781-279A-C540-86CB-6717E6097827}"/>
              </a:ext>
            </a:extLst>
          </p:cNvPr>
          <p:cNvCxnSpPr>
            <a:cxnSpLocks noChangeShapeType="1"/>
            <a:stCxn id="32772" idx="0"/>
            <a:endCxn id="32773" idx="3"/>
          </p:cNvCxnSpPr>
          <p:nvPr/>
        </p:nvCxnSpPr>
        <p:spPr bwMode="auto">
          <a:xfrm flipV="1">
            <a:off x="1816100" y="1517650"/>
            <a:ext cx="763588" cy="542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776" name="Oval 7">
            <a:extLst>
              <a:ext uri="{FF2B5EF4-FFF2-40B4-BE49-F238E27FC236}">
                <a16:creationId xmlns:a16="http://schemas.microsoft.com/office/drawing/2014/main" id="{E740CCBA-3CB0-ED47-8900-E47932749A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4888" y="5129213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16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2777" name="Oval 9">
            <a:extLst>
              <a:ext uri="{FF2B5EF4-FFF2-40B4-BE49-F238E27FC236}">
                <a16:creationId xmlns:a16="http://schemas.microsoft.com/office/drawing/2014/main" id="{2F35E337-5BED-AD43-B588-464D40B482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6375" y="3983038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16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rPr>
              <a:t>G</a:t>
            </a:r>
          </a:p>
        </p:txBody>
      </p:sp>
      <p:sp>
        <p:nvSpPr>
          <p:cNvPr id="32778" name="Oval 11">
            <a:extLst>
              <a:ext uri="{FF2B5EF4-FFF2-40B4-BE49-F238E27FC236}">
                <a16:creationId xmlns:a16="http://schemas.microsoft.com/office/drawing/2014/main" id="{11FA003D-DE70-A749-BB75-80A05E2F1C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50963" y="4032250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16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2779" name="Oval 12">
            <a:extLst>
              <a:ext uri="{FF2B5EF4-FFF2-40B4-BE49-F238E27FC236}">
                <a16:creationId xmlns:a16="http://schemas.microsoft.com/office/drawing/2014/main" id="{E7EDD751-C575-5842-9797-D106CAB483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65363" y="2701925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16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32780" name="AutoShape 13">
            <a:extLst>
              <a:ext uri="{FF2B5EF4-FFF2-40B4-BE49-F238E27FC236}">
                <a16:creationId xmlns:a16="http://schemas.microsoft.com/office/drawing/2014/main" id="{0AAC5B8F-9A7B-364C-B3DD-06549C9D7377}"/>
              </a:ext>
            </a:extLst>
          </p:cNvPr>
          <p:cNvCxnSpPr>
            <a:cxnSpLocks noChangeShapeType="1"/>
            <a:stCxn id="32779" idx="2"/>
            <a:endCxn id="32778" idx="7"/>
          </p:cNvCxnSpPr>
          <p:nvPr/>
        </p:nvCxnSpPr>
        <p:spPr bwMode="auto">
          <a:xfrm flipH="1">
            <a:off x="1611313" y="2854325"/>
            <a:ext cx="654050" cy="1222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81" name="AutoShape 14">
            <a:extLst>
              <a:ext uri="{FF2B5EF4-FFF2-40B4-BE49-F238E27FC236}">
                <a16:creationId xmlns:a16="http://schemas.microsoft.com/office/drawing/2014/main" id="{9C061859-23BB-A443-B90F-21974D2ABFB5}"/>
              </a:ext>
            </a:extLst>
          </p:cNvPr>
          <p:cNvCxnSpPr>
            <a:cxnSpLocks noChangeShapeType="1"/>
            <a:stCxn id="32779" idx="1"/>
            <a:endCxn id="32772" idx="6"/>
          </p:cNvCxnSpPr>
          <p:nvPr/>
        </p:nvCxnSpPr>
        <p:spPr bwMode="auto">
          <a:xfrm flipH="1" flipV="1">
            <a:off x="1968500" y="2212975"/>
            <a:ext cx="34131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82" name="AutoShape 16">
            <a:extLst>
              <a:ext uri="{FF2B5EF4-FFF2-40B4-BE49-F238E27FC236}">
                <a16:creationId xmlns:a16="http://schemas.microsoft.com/office/drawing/2014/main" id="{E49379B9-2189-C446-A794-21A1FCF447F9}"/>
              </a:ext>
            </a:extLst>
          </p:cNvPr>
          <p:cNvCxnSpPr>
            <a:cxnSpLocks noChangeShapeType="1"/>
            <a:stCxn id="32779" idx="5"/>
            <a:endCxn id="32777" idx="0"/>
          </p:cNvCxnSpPr>
          <p:nvPr/>
        </p:nvCxnSpPr>
        <p:spPr bwMode="auto">
          <a:xfrm>
            <a:off x="2525713" y="2962275"/>
            <a:ext cx="373062" cy="10207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83" name="AutoShape 19">
            <a:extLst>
              <a:ext uri="{FF2B5EF4-FFF2-40B4-BE49-F238E27FC236}">
                <a16:creationId xmlns:a16="http://schemas.microsoft.com/office/drawing/2014/main" id="{6C8226DB-48A6-164A-9C42-5CE43BE9B3BB}"/>
              </a:ext>
            </a:extLst>
          </p:cNvPr>
          <p:cNvCxnSpPr>
            <a:cxnSpLocks noChangeShapeType="1"/>
            <a:stCxn id="32778" idx="5"/>
            <a:endCxn id="32776" idx="1"/>
          </p:cNvCxnSpPr>
          <p:nvPr/>
        </p:nvCxnSpPr>
        <p:spPr bwMode="auto">
          <a:xfrm>
            <a:off x="1611313" y="4292600"/>
            <a:ext cx="708025" cy="8810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784" name="Oval 21">
            <a:extLst>
              <a:ext uri="{FF2B5EF4-FFF2-40B4-BE49-F238E27FC236}">
                <a16:creationId xmlns:a16="http://schemas.microsoft.com/office/drawing/2014/main" id="{E1230D16-D775-A943-96F2-B1E2914B25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80075" y="3884613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rPr>
              <a:t>H</a:t>
            </a:r>
          </a:p>
        </p:txBody>
      </p:sp>
      <p:cxnSp>
        <p:nvCxnSpPr>
          <p:cNvPr id="32785" name="AutoShape 23">
            <a:extLst>
              <a:ext uri="{FF2B5EF4-FFF2-40B4-BE49-F238E27FC236}">
                <a16:creationId xmlns:a16="http://schemas.microsoft.com/office/drawing/2014/main" id="{A3AE69D2-497A-0A40-BF30-49E147F1B8D5}"/>
              </a:ext>
            </a:extLst>
          </p:cNvPr>
          <p:cNvCxnSpPr>
            <a:cxnSpLocks noChangeShapeType="1"/>
            <a:stCxn id="32786" idx="4"/>
            <a:endCxn id="32784" idx="0"/>
          </p:cNvCxnSpPr>
          <p:nvPr/>
        </p:nvCxnSpPr>
        <p:spPr bwMode="auto">
          <a:xfrm flipH="1">
            <a:off x="5832475" y="3159125"/>
            <a:ext cx="44450" cy="725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786" name="Oval 24">
            <a:extLst>
              <a:ext uri="{FF2B5EF4-FFF2-40B4-BE49-F238E27FC236}">
                <a16:creationId xmlns:a16="http://schemas.microsoft.com/office/drawing/2014/main" id="{9518BA35-6126-A84D-9F44-BC537E7E1C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4525" y="2854325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rPr>
              <a:t>I</a:t>
            </a:r>
          </a:p>
        </p:txBody>
      </p:sp>
      <p:cxnSp>
        <p:nvCxnSpPr>
          <p:cNvPr id="32787" name="AutoShape 25">
            <a:extLst>
              <a:ext uri="{FF2B5EF4-FFF2-40B4-BE49-F238E27FC236}">
                <a16:creationId xmlns:a16="http://schemas.microsoft.com/office/drawing/2014/main" id="{5E9A2F94-F9C3-6F48-8A75-D3311DEEAFC0}"/>
              </a:ext>
            </a:extLst>
          </p:cNvPr>
          <p:cNvCxnSpPr>
            <a:cxnSpLocks noChangeShapeType="1"/>
            <a:stCxn id="32786" idx="0"/>
            <a:endCxn id="32774" idx="4"/>
          </p:cNvCxnSpPr>
          <p:nvPr/>
        </p:nvCxnSpPr>
        <p:spPr bwMode="auto">
          <a:xfrm flipV="1">
            <a:off x="5876925" y="2179638"/>
            <a:ext cx="0" cy="6746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7807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>
            <a:extLst>
              <a:ext uri="{FF2B5EF4-FFF2-40B4-BE49-F238E27FC236}">
                <a16:creationId xmlns:a16="http://schemas.microsoft.com/office/drawing/2014/main" id="{8D1DDB8E-83B3-9E4E-9A66-37455A362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Elérési és elhagyási idők </a:t>
            </a:r>
          </a:p>
        </p:txBody>
      </p:sp>
      <p:pic>
        <p:nvPicPr>
          <p:cNvPr id="33795" name="Picture 2">
            <a:extLst>
              <a:ext uri="{FF2B5EF4-FFF2-40B4-BE49-F238E27FC236}">
                <a16:creationId xmlns:a16="http://schemas.microsoft.com/office/drawing/2014/main" id="{4BD096B0-E37D-F144-9C0E-EF7BF9F68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00213"/>
            <a:ext cx="909955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3">
            <a:extLst>
              <a:ext uri="{FF2B5EF4-FFF2-40B4-BE49-F238E27FC236}">
                <a16:creationId xmlns:a16="http://schemas.microsoft.com/office/drawing/2014/main" id="{579C20B4-C1D1-EE4A-9A83-5F8C9B8B5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3288"/>
            <a:ext cx="9066213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85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:a16="http://schemas.microsoft.com/office/drawing/2014/main" id="{9DBCE74E-FBF0-AD40-8380-B9232E184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5888"/>
            <a:ext cx="6624638" cy="652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73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AB4D28B3-4B06-4343-AE9E-573189D79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Szélességi vs mélységi keresés</a:t>
            </a:r>
            <a:endParaRPr lang="en-US" altLang="hu-HU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7DFC67-908D-964F-B054-F15B67CDAD62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2997200"/>
          <a:ext cx="7632700" cy="244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3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2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Futásidő</a:t>
                      </a:r>
                      <a:endParaRPr lang="en-US" sz="1600" dirty="0"/>
                    </a:p>
                  </a:txBody>
                  <a:tcPr marL="91438" marR="91438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Tárigény átlagos esetben</a:t>
                      </a:r>
                      <a:endParaRPr lang="en-US" sz="1600" dirty="0"/>
                    </a:p>
                  </a:txBody>
                  <a:tcPr marL="91438" marR="91438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Teljes</a:t>
                      </a:r>
                      <a:endParaRPr lang="en-US" sz="1600" dirty="0"/>
                    </a:p>
                  </a:txBody>
                  <a:tcPr marL="91438" marR="91438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Optimális</a:t>
                      </a:r>
                      <a:endParaRPr lang="en-US" sz="1600" dirty="0"/>
                    </a:p>
                  </a:txBody>
                  <a:tcPr marL="91438" marR="91438" marT="45702" marB="4570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326">
                <a:tc>
                  <a:txBody>
                    <a:bodyPr/>
                    <a:lstStyle/>
                    <a:p>
                      <a:r>
                        <a:rPr lang="hu-HU" sz="1800" dirty="0"/>
                        <a:t>Szélességi</a:t>
                      </a:r>
                      <a:endParaRPr lang="en-US" sz="1800" dirty="0"/>
                    </a:p>
                  </a:txBody>
                  <a:tcPr marL="91438" marR="91438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i="1" dirty="0"/>
                        <a:t>Θ </a:t>
                      </a:r>
                      <a:r>
                        <a:rPr lang="hu-HU" sz="1800" dirty="0"/>
                        <a:t>(V+E)</a:t>
                      </a:r>
                      <a:endParaRPr lang="en-US" sz="1800" dirty="0"/>
                    </a:p>
                  </a:txBody>
                  <a:tcPr marL="91438" marR="91438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i="1" dirty="0"/>
                        <a:t>Θ </a:t>
                      </a:r>
                      <a:r>
                        <a:rPr lang="hu-HU" sz="1800" dirty="0"/>
                        <a:t>(V)</a:t>
                      </a:r>
                      <a:endParaRPr lang="en-US" sz="1800" dirty="0"/>
                    </a:p>
                  </a:txBody>
                  <a:tcPr marL="91438" marR="91438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8" marR="91438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8" marR="91438" marT="45702" marB="4570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326">
                <a:tc>
                  <a:txBody>
                    <a:bodyPr/>
                    <a:lstStyle/>
                    <a:p>
                      <a:r>
                        <a:rPr lang="hu-HU" sz="1800" dirty="0"/>
                        <a:t>Mélységi</a:t>
                      </a:r>
                      <a:endParaRPr lang="en-US" sz="1800" dirty="0"/>
                    </a:p>
                  </a:txBody>
                  <a:tcPr marL="91438" marR="91438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i="1" dirty="0"/>
                        <a:t>Θ </a:t>
                      </a:r>
                      <a:r>
                        <a:rPr lang="hu-HU" sz="1800" dirty="0"/>
                        <a:t>(V+E)</a:t>
                      </a:r>
                      <a:endParaRPr lang="en-US" sz="1800" dirty="0"/>
                    </a:p>
                  </a:txBody>
                  <a:tcPr marL="91438" marR="91438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i="1" dirty="0"/>
                        <a:t>Θ</a:t>
                      </a:r>
                      <a:r>
                        <a:rPr lang="hu-HU" sz="1800" i="0" dirty="0"/>
                        <a:t>(átmérő)</a:t>
                      </a:r>
                      <a:endParaRPr lang="en-US" sz="1800" i="0" dirty="0"/>
                    </a:p>
                  </a:txBody>
                  <a:tcPr marL="91438" marR="91438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8" marR="91438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8" marR="91438" marT="45702" marB="4570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7917" name="Picture 2" descr="C:\Users\frichie\AppData\Local\Microsoft\Windows\Temporary Internet Files\Content.IE5\CQHSGNFI\Kliponious-green-tick[1].png">
            <a:extLst>
              <a:ext uri="{FF2B5EF4-FFF2-40B4-BE49-F238E27FC236}">
                <a16:creationId xmlns:a16="http://schemas.microsoft.com/office/drawing/2014/main" id="{CA073EA2-6C73-BC45-AD27-FC8183463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900488"/>
            <a:ext cx="60483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Users\frichie\AppData\Local\Microsoft\Windows\Temporary Internet Files\Content.IE5\KITUZJXR\Red-Cross[1].png">
            <a:extLst>
              <a:ext uri="{FF2B5EF4-FFF2-40B4-BE49-F238E27FC236}">
                <a16:creationId xmlns:a16="http://schemas.microsoft.com/office/drawing/2014/main" id="{2FD85EE1-66EA-8042-939D-978943A90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4719638"/>
            <a:ext cx="806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9" name="Picture 2" descr="C:\Users\frichie\AppData\Local\Microsoft\Windows\Temporary Internet Files\Content.IE5\CQHSGNFI\Kliponious-green-tick[1].png">
            <a:extLst>
              <a:ext uri="{FF2B5EF4-FFF2-40B4-BE49-F238E27FC236}">
                <a16:creationId xmlns:a16="http://schemas.microsoft.com/office/drawing/2014/main" id="{75E6B417-C8E9-EC4A-86EA-80A607852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25" y="3887788"/>
            <a:ext cx="6032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20" name="Picture 2" descr="C:\Users\frichie\AppData\Local\Microsoft\Windows\Temporary Internet Files\Content.IE5\CQHSGNFI\Kliponious-green-tick[1].png">
            <a:extLst>
              <a:ext uri="{FF2B5EF4-FFF2-40B4-BE49-F238E27FC236}">
                <a16:creationId xmlns:a16="http://schemas.microsoft.com/office/drawing/2014/main" id="{5A058CF2-C20F-8143-A54C-8B028CF1D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719638"/>
            <a:ext cx="604838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21" name="Szövegdoboz 2">
            <a:extLst>
              <a:ext uri="{FF2B5EF4-FFF2-40B4-BE49-F238E27FC236}">
                <a16:creationId xmlns:a16="http://schemas.microsoft.com/office/drawing/2014/main" id="{42522718-DC57-4745-A383-463697E1A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3" y="1916113"/>
            <a:ext cx="5884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altLang="hu-H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Mindkettő bejárja a teljes gráfot (gráfbejárások)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altLang="hu-H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Bejárási erdők mást fejeznek ki</a:t>
            </a:r>
          </a:p>
        </p:txBody>
      </p:sp>
    </p:spTree>
    <p:extLst>
      <p:ext uri="{BB962C8B-B14F-4D97-AF65-F5344CB8AC3E}">
        <p14:creationId xmlns:p14="http://schemas.microsoft.com/office/powerpoint/2010/main" val="301991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troalgsd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algs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triangl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9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triangl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902030302020204" pitchFamily="66" charset="0"/>
          </a:defRPr>
        </a:defPPr>
      </a:lstStyle>
    </a:lnDef>
  </a:objectDefaults>
  <a:extraClrSchemeLst>
    <a:extraClrScheme>
      <a:clrScheme name="introalgsd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algsd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188</Words>
  <Application>Microsoft Macintosh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Comic Sans MS</vt:lpstr>
      <vt:lpstr>Courier New</vt:lpstr>
      <vt:lpstr>Monotype Sorts</vt:lpstr>
      <vt:lpstr>Wingdings</vt:lpstr>
      <vt:lpstr>2_Alapértelmezett terv</vt:lpstr>
      <vt:lpstr>3_Alapértelmezett terv</vt:lpstr>
      <vt:lpstr>introalgsds</vt:lpstr>
      <vt:lpstr>PowerPoint Presentation</vt:lpstr>
      <vt:lpstr>PowerPoint Presentation</vt:lpstr>
      <vt:lpstr>MK alkalmazásai</vt:lpstr>
      <vt:lpstr>Directed Depth First Search</vt:lpstr>
      <vt:lpstr>Mélységi erdő</vt:lpstr>
      <vt:lpstr>Elérési és elhagyási idők </vt:lpstr>
      <vt:lpstr>PowerPoint Presentation</vt:lpstr>
      <vt:lpstr>Szélességi vs mélységi keresés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41</cp:revision>
  <dcterms:created xsi:type="dcterms:W3CDTF">2020-09-28T09:38:30Z</dcterms:created>
  <dcterms:modified xsi:type="dcterms:W3CDTF">2020-10-25T15:54:01Z</dcterms:modified>
</cp:coreProperties>
</file>