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62" r:id="rId2"/>
    <p:sldId id="612" r:id="rId3"/>
    <p:sldId id="614" r:id="rId4"/>
    <p:sldId id="610" r:id="rId5"/>
    <p:sldId id="615" r:id="rId6"/>
  </p:sldIdLst>
  <p:sldSz cx="9144000" cy="6858000" type="screen4x3"/>
  <p:notesSz cx="6858000" cy="9144000"/>
  <p:defaultTextStyle>
    <a:defPPr>
      <a:defRPr lang="en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9358"/>
    <p:restoredTop sz="94694"/>
  </p:normalViewPr>
  <p:slideViewPr>
    <p:cSldViewPr snapToGrid="0" snapToObjects="1">
      <p:cViewPr varScale="1">
        <p:scale>
          <a:sx n="93" d="100"/>
          <a:sy n="93" d="100"/>
        </p:scale>
        <p:origin x="208" y="5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279FBE-19CF-104F-82DA-70E7A5FD51D5}" type="datetimeFigureOut">
              <a:rPr lang="en-GB" smtClean="0"/>
              <a:t>25/10/2020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9CF61C-DB42-914D-A53C-92C81BF366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7357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379440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678936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31014" y="274638"/>
            <a:ext cx="1855787" cy="5675312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1258889" y="274638"/>
            <a:ext cx="5419725" cy="5675312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5262034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1258920" y="274680"/>
            <a:ext cx="74275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1258920" y="1600200"/>
            <a:ext cx="7427520" cy="4349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hu-HU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45379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993026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288578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1258888" y="1600200"/>
            <a:ext cx="3636962" cy="4349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5048250" y="1600200"/>
            <a:ext cx="3638550" cy="4349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953251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089999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626332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418285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362050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651774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58888" y="274638"/>
            <a:ext cx="742791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8888" y="1600200"/>
            <a:ext cx="7427912" cy="434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Mintaszöveg szerkesztése</a:t>
            </a:r>
          </a:p>
          <a:p>
            <a:pPr lvl="1"/>
            <a:r>
              <a:rPr lang="hu-HU" altLang="hu-HU"/>
              <a:t>Második szint</a:t>
            </a:r>
          </a:p>
          <a:p>
            <a:pPr lvl="2"/>
            <a:r>
              <a:rPr lang="hu-HU" altLang="hu-HU"/>
              <a:t>Harmadik szint</a:t>
            </a:r>
          </a:p>
          <a:p>
            <a:pPr lvl="3"/>
            <a:r>
              <a:rPr lang="hu-HU" altLang="hu-HU"/>
              <a:t>Negyedik szint</a:t>
            </a:r>
          </a:p>
          <a:p>
            <a:pPr lvl="4"/>
            <a:r>
              <a:rPr lang="hu-HU" altLang="hu-HU"/>
              <a:t>Ötödik szint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77050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26980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rgbClr val="333333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rgbClr val="333333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rgbClr val="333333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rgbClr val="333333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838080" y="549360"/>
            <a:ext cx="7772040" cy="146952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/>
            <a:r>
              <a:rPr lang="hu-HU" sz="4400" spc="-1">
                <a:solidFill>
                  <a:srgbClr val="333399"/>
                </a:solidFill>
                <a:latin typeface="Arial"/>
              </a:rPr>
              <a:t>Algoritmusok és Adatszerkezetek I.</a:t>
            </a:r>
            <a:endParaRPr lang="hu-HU" sz="44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TextShape 2"/>
          <p:cNvSpPr txBox="1"/>
          <p:nvPr/>
        </p:nvSpPr>
        <p:spPr>
          <a:xfrm>
            <a:off x="1547640" y="2709000"/>
            <a:ext cx="7128360" cy="17521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>
              <a:spcBef>
                <a:spcPts val="641"/>
              </a:spcBef>
            </a:pPr>
            <a:r>
              <a:rPr lang="hu-HU" sz="3200" b="1" spc="-1" dirty="0" err="1">
                <a:solidFill>
                  <a:srgbClr val="333333"/>
                </a:solidFill>
                <a:latin typeface="Arial"/>
              </a:rPr>
              <a:t>Topológikus</a:t>
            </a:r>
            <a:r>
              <a:rPr lang="hu-HU" sz="3200" b="1" spc="-1" dirty="0">
                <a:solidFill>
                  <a:srgbClr val="333333"/>
                </a:solidFill>
                <a:latin typeface="Arial"/>
              </a:rPr>
              <a:t> rendezés</a:t>
            </a:r>
            <a:endParaRPr lang="hu-HU" sz="3200" spc="-1" dirty="0">
              <a:solidFill>
                <a:srgbClr val="333333"/>
              </a:solidFill>
              <a:latin typeface="Arial"/>
            </a:endParaRPr>
          </a:p>
        </p:txBody>
      </p:sp>
      <p:sp>
        <p:nvSpPr>
          <p:cNvPr id="4" name="CustomShape 3">
            <a:extLst>
              <a:ext uri="{FF2B5EF4-FFF2-40B4-BE49-F238E27FC236}">
                <a16:creationId xmlns:a16="http://schemas.microsoft.com/office/drawing/2014/main" id="{90AF40D6-E4AF-0848-8CFF-55BE282287B9}"/>
              </a:ext>
            </a:extLst>
          </p:cNvPr>
          <p:cNvSpPr/>
          <p:nvPr/>
        </p:nvSpPr>
        <p:spPr>
          <a:xfrm>
            <a:off x="3864960" y="4653000"/>
            <a:ext cx="226152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ctr"/>
            <a:r>
              <a:rPr lang="hu-HU" spc="-1" dirty="0">
                <a:solidFill>
                  <a:srgbClr val="000000"/>
                </a:solidFill>
                <a:latin typeface="Arial"/>
              </a:rPr>
              <a:t>2020. november</a:t>
            </a:r>
          </a:p>
          <a:p>
            <a:pPr algn="ctr"/>
            <a:endParaRPr lang="hu-HU" spc="-1" dirty="0">
              <a:solidFill>
                <a:srgbClr val="000000"/>
              </a:solidFill>
              <a:latin typeface="Arial"/>
            </a:endParaRPr>
          </a:p>
          <a:p>
            <a:pPr algn="ctr"/>
            <a:r>
              <a:rPr lang="hu-HU" spc="-1" dirty="0">
                <a:solidFill>
                  <a:srgbClr val="000000"/>
                </a:solidFill>
                <a:latin typeface="Arial"/>
              </a:rPr>
              <a:t>9. hét – 4. videó</a:t>
            </a:r>
          </a:p>
          <a:p>
            <a:pPr algn="ctr"/>
            <a:r>
              <a:rPr lang="hu-HU" spc="-1" dirty="0">
                <a:solidFill>
                  <a:srgbClr val="000000"/>
                </a:solidFill>
                <a:latin typeface="Arial"/>
              </a:rPr>
              <a:t>S09E04</a:t>
            </a:r>
            <a:endParaRPr lang="hu-HU" spc="-1" dirty="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5472992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Cím 1">
            <a:extLst>
              <a:ext uri="{FF2B5EF4-FFF2-40B4-BE49-F238E27FC236}">
                <a16:creationId xmlns:a16="http://schemas.microsoft.com/office/drawing/2014/main" id="{32922574-9164-0D41-93C4-7C59DEC085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/>
              <a:t>Topológikus rendezés</a:t>
            </a:r>
          </a:p>
        </p:txBody>
      </p:sp>
      <p:pic>
        <p:nvPicPr>
          <p:cNvPr id="35843" name="Picture 2">
            <a:extLst>
              <a:ext uri="{FF2B5EF4-FFF2-40B4-BE49-F238E27FC236}">
                <a16:creationId xmlns:a16="http://schemas.microsoft.com/office/drawing/2014/main" id="{78895A26-6738-FF4B-8A67-187156B76E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0" y="1552575"/>
            <a:ext cx="9123363" cy="497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zövegdoboz 1">
            <a:extLst>
              <a:ext uri="{FF2B5EF4-FFF2-40B4-BE49-F238E27FC236}">
                <a16:creationId xmlns:a16="http://schemas.microsoft.com/office/drawing/2014/main" id="{31911EDC-A419-B244-9FE4-4DEE18C39A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4450" y="3859213"/>
            <a:ext cx="53006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 b="1">
                <a:solidFill>
                  <a:srgbClr val="3333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 b="1">
                <a:solidFill>
                  <a:srgbClr val="3333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 b="1">
                <a:solidFill>
                  <a:srgbClr val="3333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 b="1">
                <a:solidFill>
                  <a:srgbClr val="3333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 b="1">
                <a:solidFill>
                  <a:srgbClr val="3333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u-HU" altLang="hu-HU" sz="1800" b="0">
                <a:solidFill>
                  <a:schemeClr val="tx1"/>
                </a:solidFill>
              </a:rPr>
              <a:t>Általános esetben: végrehajtási sorrend tervezése</a:t>
            </a:r>
          </a:p>
        </p:txBody>
      </p:sp>
    </p:spTree>
    <p:extLst>
      <p:ext uri="{BB962C8B-B14F-4D97-AF65-F5344CB8AC3E}">
        <p14:creationId xmlns:p14="http://schemas.microsoft.com/office/powerpoint/2010/main" val="3607725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Cím 1">
            <a:extLst>
              <a:ext uri="{FF2B5EF4-FFF2-40B4-BE49-F238E27FC236}">
                <a16:creationId xmlns:a16="http://schemas.microsoft.com/office/drawing/2014/main" id="{78AB131C-605E-C346-AF24-42CFD0141D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/>
              <a:t>Topológikus rendezés</a:t>
            </a:r>
          </a:p>
        </p:txBody>
      </p:sp>
      <p:sp>
        <p:nvSpPr>
          <p:cNvPr id="36867" name="Tartalom helye 2">
            <a:extLst>
              <a:ext uri="{FF2B5EF4-FFF2-40B4-BE49-F238E27FC236}">
                <a16:creationId xmlns:a16="http://schemas.microsoft.com/office/drawing/2014/main" id="{114CDAAF-B31D-2646-9D8F-E8007DBE65C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hu-HU" altLang="hu-HU" sz="2800" b="0"/>
              <a:t>Egy </a:t>
            </a:r>
            <a:r>
              <a:rPr lang="hu-HU" altLang="hu-HU" sz="2800" b="0" i="1"/>
              <a:t>G </a:t>
            </a:r>
            <a:r>
              <a:rPr lang="hu-HU" altLang="hu-HU" sz="2800" b="0"/>
              <a:t>= (</a:t>
            </a:r>
            <a:r>
              <a:rPr lang="hu-HU" altLang="hu-HU" sz="2800" b="0" i="1"/>
              <a:t>V</a:t>
            </a:r>
            <a:r>
              <a:rPr lang="hu-HU" altLang="hu-HU" sz="2800" b="0"/>
              <a:t>, </a:t>
            </a:r>
            <a:r>
              <a:rPr lang="hu-HU" altLang="hu-HU" sz="2800" b="0" i="1"/>
              <a:t>E</a:t>
            </a:r>
            <a:r>
              <a:rPr lang="hu-HU" altLang="hu-HU" sz="2800" b="0"/>
              <a:t>) irányított gráf </a:t>
            </a:r>
            <a:r>
              <a:rPr lang="hu-HU" altLang="hu-HU" sz="2800" i="1"/>
              <a:t>topologikus rendezése </a:t>
            </a:r>
            <a:r>
              <a:rPr lang="hu-HU" altLang="hu-HU" sz="2800" b="0"/>
              <a:t>a csúcsainak sorba rendezése úgy, hogy ha </a:t>
            </a:r>
            <a:r>
              <a:rPr lang="hu-HU" altLang="hu-HU" sz="2800" b="0" i="1"/>
              <a:t>G</a:t>
            </a:r>
            <a:r>
              <a:rPr lang="hu-HU" altLang="hu-HU" sz="2800" b="0"/>
              <a:t>-ben szerepel az (</a:t>
            </a:r>
            <a:r>
              <a:rPr lang="hu-HU" altLang="hu-HU" sz="2800" b="0" i="1"/>
              <a:t>u</a:t>
            </a:r>
            <a:r>
              <a:rPr lang="hu-HU" altLang="hu-HU" sz="2800" b="0"/>
              <a:t>, </a:t>
            </a:r>
            <a:r>
              <a:rPr lang="hu-HU" altLang="hu-HU" sz="2800" b="0" i="1"/>
              <a:t>v</a:t>
            </a:r>
            <a:r>
              <a:rPr lang="hu-HU" altLang="hu-HU" sz="2800" b="0"/>
              <a:t>) él, akkor </a:t>
            </a:r>
            <a:r>
              <a:rPr lang="hu-HU" altLang="hu-HU" sz="2800" b="0" i="1"/>
              <a:t>u </a:t>
            </a:r>
            <a:r>
              <a:rPr lang="hu-HU" altLang="hu-HU" sz="2800" b="0"/>
              <a:t>előzze meg </a:t>
            </a:r>
            <a:r>
              <a:rPr lang="hu-HU" altLang="hu-HU" sz="2800" b="0" i="1"/>
              <a:t>v</a:t>
            </a:r>
            <a:r>
              <a:rPr lang="hu-HU" altLang="hu-HU" sz="2800" b="0"/>
              <a:t>-t a sorban.</a:t>
            </a:r>
          </a:p>
          <a:p>
            <a:pPr marL="0" indent="0">
              <a:buFontTx/>
              <a:buNone/>
            </a:pPr>
            <a:r>
              <a:rPr lang="hu-HU" altLang="hu-HU" sz="2800" b="0"/>
              <a:t>(Ha a gráf tartalmaz irányított kört, akkor nincs ilyen sorba rendezés.)</a:t>
            </a:r>
            <a:endParaRPr lang="hu-HU" altLang="hu-HU" sz="2800"/>
          </a:p>
        </p:txBody>
      </p:sp>
    </p:spTree>
    <p:extLst>
      <p:ext uri="{BB962C8B-B14F-4D97-AF65-F5344CB8AC3E}">
        <p14:creationId xmlns:p14="http://schemas.microsoft.com/office/powerpoint/2010/main" val="3117506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>
            <a:extLst>
              <a:ext uri="{FF2B5EF4-FFF2-40B4-BE49-F238E27FC236}">
                <a16:creationId xmlns:a16="http://schemas.microsoft.com/office/drawing/2014/main" id="{9DBCE74E-FBF0-AD40-8380-B9232E1848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115888"/>
            <a:ext cx="6624638" cy="652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6634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AF11A-AA17-294E-9A32-D18B6C386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Topológikus</a:t>
            </a:r>
            <a:r>
              <a:rPr lang="en-GB" dirty="0"/>
              <a:t> </a:t>
            </a:r>
            <a:r>
              <a:rPr lang="en-GB" dirty="0" err="1"/>
              <a:t>rendezési</a:t>
            </a:r>
            <a:r>
              <a:rPr lang="en-GB" dirty="0"/>
              <a:t> </a:t>
            </a:r>
            <a:r>
              <a:rPr lang="en-GB" dirty="0" err="1"/>
              <a:t>algoritmus</a:t>
            </a:r>
            <a:endParaRPr lang="en-GB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3929D3E9-18C4-4B4D-AB4B-9ADA6A4AA8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97736"/>
            <a:ext cx="9134475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7A1A0584-F964-A742-84D6-94476732199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371"/>
          <a:stretch/>
        </p:blipFill>
        <p:spPr bwMode="auto">
          <a:xfrm>
            <a:off x="20637" y="4325053"/>
            <a:ext cx="9123363" cy="16248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6404198"/>
      </p:ext>
    </p:extLst>
  </p:cSld>
  <p:clrMapOvr>
    <a:masterClrMapping/>
  </p:clrMapOvr>
</p:sld>
</file>

<file path=ppt/theme/theme1.xml><?xml version="1.0" encoding="utf-8"?>
<a:theme xmlns:a="http://schemas.openxmlformats.org/drawingml/2006/main" name="2_Alapértelmezett terv">
  <a:themeElements>
    <a:clrScheme name="2_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altLang="hu-HU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altLang="hu-HU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920</TotalTime>
  <Words>83</Words>
  <Application>Microsoft Macintosh PowerPoint</Application>
  <PresentationFormat>On-screen Show (4:3)</PresentationFormat>
  <Paragraphs>12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2_Alapértelmezett terv</vt:lpstr>
      <vt:lpstr>PowerPoint Presentation</vt:lpstr>
      <vt:lpstr>Topológikus rendezés</vt:lpstr>
      <vt:lpstr>Topológikus rendezés</vt:lpstr>
      <vt:lpstr>PowerPoint Presentation</vt:lpstr>
      <vt:lpstr>Topológikus rendezési algoritmus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Richárd Farkas</dc:creator>
  <cp:lastModifiedBy>Richárd Farkas</cp:lastModifiedBy>
  <cp:revision>43</cp:revision>
  <dcterms:created xsi:type="dcterms:W3CDTF">2020-09-28T09:38:30Z</dcterms:created>
  <dcterms:modified xsi:type="dcterms:W3CDTF">2020-10-25T16:16:53Z</dcterms:modified>
</cp:coreProperties>
</file>