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3" r:id="rId2"/>
  </p:sldMasterIdLst>
  <p:notesMasterIdLst>
    <p:notesMasterId r:id="rId9"/>
  </p:notesMasterIdLst>
  <p:sldIdLst>
    <p:sldId id="262" r:id="rId3"/>
    <p:sldId id="640" r:id="rId4"/>
    <p:sldId id="641" r:id="rId5"/>
    <p:sldId id="642" r:id="rId6"/>
    <p:sldId id="644" r:id="rId7"/>
    <p:sldId id="643" r:id="rId8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613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79FBE-19CF-104F-82DA-70E7A5FD51D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F61C-DB42-914D-A53C-92C81BF36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35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944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893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26203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379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35072F-81C1-7345-97E9-5BA0EFBF81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16129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8097F1-C597-934F-981A-3C03EE1847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86515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954A50-598A-2447-9EC3-9A6B95872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63208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BB0BFC-6E3F-7249-B23B-EA5230613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67574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C05FCFF-50B3-824A-ADF3-98033AB77F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35345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608E47E-8D82-9C4A-AEB3-6DB0CCEA08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73575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54FCCBF-AE3A-164F-91E0-2787282134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767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93026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360E31-1B1A-2D47-98DB-F97007B103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32629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99BBF9-7B65-0243-9FD9-87F08874FE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97749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226449-54DB-8D42-A00B-C13FB04E69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24345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3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8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F6C56F-6907-9D44-AAF6-0A8FD78C06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48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857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325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8999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633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1828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6205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177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98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31CCE8-4FAE-464B-A4C9-5A10DF8227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7F81DC8-061A-154C-AF65-E3C11DE6D4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EC6DE29-9DAC-B741-A9A6-864F2FCEBF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3795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Legrövidebb utak minden csúcspárra</a:t>
            </a:r>
            <a:endParaRPr lang="hu-HU" sz="3200" spc="-1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2020. november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10. hét – 4. videó</a:t>
            </a: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S10E04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7299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ím 1">
            <a:extLst>
              <a:ext uri="{FF2B5EF4-FFF2-40B4-BE49-F238E27FC236}">
                <a16:creationId xmlns:a16="http://schemas.microsoft.com/office/drawing/2014/main" id="{E15E56D9-8D1B-B841-9BA6-9001D46FE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Legrövidebb utak minden pontpárra</a:t>
            </a:r>
          </a:p>
        </p:txBody>
      </p:sp>
      <p:sp>
        <p:nvSpPr>
          <p:cNvPr id="25603" name="Tartalom helye 2">
            <a:extLst>
              <a:ext uri="{FF2B5EF4-FFF2-40B4-BE49-F238E27FC236}">
                <a16:creationId xmlns:a16="http://schemas.microsoft.com/office/drawing/2014/main" id="{D0F47F95-0E3E-9344-BDA0-620C4E0B58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hu-HU" altLang="hu-HU" b="0"/>
          </a:p>
          <a:p>
            <a:pPr marL="0" indent="0">
              <a:buFontTx/>
              <a:buNone/>
            </a:pPr>
            <a:r>
              <a:rPr lang="hu-HU" altLang="hu-HU" b="0"/>
              <a:t>Dijsktra minden kezdőpontból: </a:t>
            </a:r>
            <a:r>
              <a:rPr lang="hu-HU" altLang="hu-HU" b="0" i="1"/>
              <a:t>O</a:t>
            </a:r>
            <a:r>
              <a:rPr lang="hu-HU" altLang="hu-HU" b="0"/>
              <a:t>(</a:t>
            </a:r>
            <a:r>
              <a:rPr lang="hu-HU" altLang="hu-HU" b="0" i="1"/>
              <a:t>VE</a:t>
            </a:r>
            <a:r>
              <a:rPr lang="hu-HU" altLang="hu-HU" b="0"/>
              <a:t>log</a:t>
            </a:r>
            <a:r>
              <a:rPr lang="hu-HU" altLang="hu-HU" b="0" i="1"/>
              <a:t>V</a:t>
            </a:r>
            <a:r>
              <a:rPr lang="hu-HU" altLang="hu-HU" b="0"/>
              <a:t>)</a:t>
            </a:r>
          </a:p>
          <a:p>
            <a:pPr marL="0" indent="0">
              <a:buFontTx/>
              <a:buNone/>
            </a:pPr>
            <a:endParaRPr lang="hu-HU" altLang="hu-HU" b="0"/>
          </a:p>
          <a:p>
            <a:pPr marL="0" indent="0">
              <a:buFontTx/>
              <a:buNone/>
            </a:pPr>
            <a:r>
              <a:rPr lang="hu-HU" altLang="hu-HU" b="0"/>
              <a:t>Bellman-Ford minden kezdőpontból: </a:t>
            </a:r>
            <a:r>
              <a:rPr lang="hu-HU" altLang="hu-HU" b="0" i="1"/>
              <a:t>O</a:t>
            </a:r>
            <a:r>
              <a:rPr lang="hu-HU" altLang="hu-HU" b="0"/>
              <a:t>(</a:t>
            </a:r>
            <a:r>
              <a:rPr lang="hu-HU" altLang="hu-HU" b="0" i="1"/>
              <a:t>V</a:t>
            </a:r>
            <a:r>
              <a:rPr lang="hu-HU" altLang="hu-HU" b="0" i="1" baseline="30000"/>
              <a:t>2</a:t>
            </a:r>
            <a:r>
              <a:rPr lang="hu-HU" altLang="hu-HU" b="0" i="1"/>
              <a:t>E</a:t>
            </a:r>
            <a:r>
              <a:rPr lang="hu-HU" altLang="hu-HU" b="0"/>
              <a:t>)</a:t>
            </a:r>
          </a:p>
          <a:p>
            <a:pPr marL="0" indent="0">
              <a:buFontTx/>
              <a:buNone/>
            </a:pPr>
            <a:endParaRPr lang="hu-HU" altLang="hu-HU" b="0"/>
          </a:p>
        </p:txBody>
      </p:sp>
    </p:spTree>
    <p:extLst>
      <p:ext uri="{BB962C8B-B14F-4D97-AF65-F5344CB8AC3E}">
        <p14:creationId xmlns:p14="http://schemas.microsoft.com/office/powerpoint/2010/main" val="308664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>
            <a:extLst>
              <a:ext uri="{FF2B5EF4-FFF2-40B4-BE49-F238E27FC236}">
                <a16:creationId xmlns:a16="http://schemas.microsoft.com/office/drawing/2014/main" id="{32A935BE-A722-5941-98EA-94A898E554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Floyd-Warshall algoritmus</a:t>
            </a:r>
          </a:p>
        </p:txBody>
      </p:sp>
      <p:sp>
        <p:nvSpPr>
          <p:cNvPr id="26627" name="Tartalom helye 2">
            <a:extLst>
              <a:ext uri="{FF2B5EF4-FFF2-40B4-BE49-F238E27FC236}">
                <a16:creationId xmlns:a16="http://schemas.microsoft.com/office/drawing/2014/main" id="{FEE3612D-F628-F94B-BD6D-25608B35EB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b="0"/>
              <a:t>Dinamikus programozás</a:t>
            </a:r>
          </a:p>
          <a:p>
            <a:r>
              <a:rPr lang="hu-HU" altLang="hu-HU" b="0"/>
              <a:t>d mátrix d</a:t>
            </a:r>
            <a:r>
              <a:rPr lang="hu-HU" altLang="hu-HU" b="0" baseline="-25000"/>
              <a:t>ij</a:t>
            </a:r>
            <a:r>
              <a:rPr lang="hu-HU" altLang="hu-HU" b="0"/>
              <a:t> eleme az ismert legrövidebb út i-ből j-be</a:t>
            </a:r>
          </a:p>
          <a:p>
            <a:r>
              <a:rPr lang="hu-HU" altLang="hu-HU" b="0"/>
              <a:t>dinamikus programozással a belső csúcsként használható csúcsokat bővítjük</a:t>
            </a:r>
          </a:p>
        </p:txBody>
      </p:sp>
      <p:pic>
        <p:nvPicPr>
          <p:cNvPr id="26628" name="Picture 2">
            <a:extLst>
              <a:ext uri="{FF2B5EF4-FFF2-40B4-BE49-F238E27FC236}">
                <a16:creationId xmlns:a16="http://schemas.microsoft.com/office/drawing/2014/main" id="{54192045-FFA6-7F4F-8B4C-0BC5C0753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437063"/>
            <a:ext cx="5795962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AutoShape 4" descr="Image result for r w floyd">
            <a:extLst>
              <a:ext uri="{FF2B5EF4-FFF2-40B4-BE49-F238E27FC236}">
                <a16:creationId xmlns:a16="http://schemas.microsoft.com/office/drawing/2014/main" id="{BCB7F782-C271-624E-8653-790A1492BF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7000" y="-623888"/>
            <a:ext cx="876300" cy="1314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altLang="hu-HU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0" name="AutoShape 6" descr="Image result for r w floyd">
            <a:extLst>
              <a:ext uri="{FF2B5EF4-FFF2-40B4-BE49-F238E27FC236}">
                <a16:creationId xmlns:a16="http://schemas.microsoft.com/office/drawing/2014/main" id="{87759BF3-D899-3048-A366-638ABB71BC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9400" y="-471488"/>
            <a:ext cx="876300" cy="1314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altLang="hu-HU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1" name="AutoShape 8" descr="Image result for r w floyd">
            <a:extLst>
              <a:ext uri="{FF2B5EF4-FFF2-40B4-BE49-F238E27FC236}">
                <a16:creationId xmlns:a16="http://schemas.microsoft.com/office/drawing/2014/main" id="{790DEFC2-6749-8048-8874-D101219130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31800" y="-319088"/>
            <a:ext cx="876300" cy="1314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altLang="hu-HU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6632" name="Picture 10" descr="Image result">
            <a:extLst>
              <a:ext uri="{FF2B5EF4-FFF2-40B4-BE49-F238E27FC236}">
                <a16:creationId xmlns:a16="http://schemas.microsoft.com/office/drawing/2014/main" id="{84B61E2F-A3DF-8E4F-B776-295DC9090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12" descr="S Warshall.jpg">
            <a:extLst>
              <a:ext uri="{FF2B5EF4-FFF2-40B4-BE49-F238E27FC236}">
                <a16:creationId xmlns:a16="http://schemas.microsoft.com/office/drawing/2014/main" id="{162921EF-BCE2-F240-A50F-D75EDF945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113"/>
            <a:ext cx="1284288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38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ím 1">
            <a:extLst>
              <a:ext uri="{FF2B5EF4-FFF2-40B4-BE49-F238E27FC236}">
                <a16:creationId xmlns:a16="http://schemas.microsoft.com/office/drawing/2014/main" id="{C7151C8C-E6BB-EA40-917D-B8645294CB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Floyd-Warshall algoritmus</a:t>
            </a: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8937BCBE-801A-5549-9B50-ABC3755FB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754313"/>
            <a:ext cx="801052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2E823DA9-EA58-AA41-8F17-C9A08FC6A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4005263"/>
            <a:ext cx="81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333333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333333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rgbClr val="333333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rgbClr val="333333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r>
              <a:rPr kumimoji="0" lang="hu-HU" altLang="hu-H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</a:t>
            </a:r>
            <a:r>
              <a:rPr kumimoji="0" lang="hu-HU" altLang="hu-HU" sz="20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hu-HU" altLang="hu-H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27653" name="Picture 3">
            <a:extLst>
              <a:ext uri="{FF2B5EF4-FFF2-40B4-BE49-F238E27FC236}">
                <a16:creationId xmlns:a16="http://schemas.microsoft.com/office/drawing/2014/main" id="{B3D11307-8125-394C-A18D-DD534200D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090613"/>
            <a:ext cx="70580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629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>
            <a:extLst>
              <a:ext uri="{FF2B5EF4-FFF2-40B4-BE49-F238E27FC236}">
                <a16:creationId xmlns:a16="http://schemas.microsoft.com/office/drawing/2014/main" id="{2279E5A8-01DA-8A42-9ED9-A10F9389D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28675" name="Tartalom helye 2">
            <a:extLst>
              <a:ext uri="{FF2B5EF4-FFF2-40B4-BE49-F238E27FC236}">
                <a16:creationId xmlns:a16="http://schemas.microsoft.com/office/drawing/2014/main" id="{58C87B07-22B8-1541-BDAA-684EEF0545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hu-HU" altLang="hu-HU"/>
          </a:p>
        </p:txBody>
      </p:sp>
      <p:pic>
        <p:nvPicPr>
          <p:cNvPr id="28676" name="Picture 2">
            <a:extLst>
              <a:ext uri="{FF2B5EF4-FFF2-40B4-BE49-F238E27FC236}">
                <a16:creationId xmlns:a16="http://schemas.microsoft.com/office/drawing/2014/main" id="{EF137E49-BB8A-6049-88F7-625F8A5F0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369" y="0"/>
            <a:ext cx="5113338" cy="693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3">
            <a:extLst>
              <a:ext uri="{FF2B5EF4-FFF2-40B4-BE49-F238E27FC236}">
                <a16:creationId xmlns:a16="http://schemas.microsoft.com/office/drawing/2014/main" id="{FAE21058-6623-1C40-82F1-D5849487B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171700"/>
            <a:ext cx="3827462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4242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ím 1">
            <a:extLst>
              <a:ext uri="{FF2B5EF4-FFF2-40B4-BE49-F238E27FC236}">
                <a16:creationId xmlns:a16="http://schemas.microsoft.com/office/drawing/2014/main" id="{80655892-97FA-1449-940C-152E25FE4E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Legrövidebb utak minden pontpárra</a:t>
            </a:r>
          </a:p>
        </p:txBody>
      </p:sp>
      <p:sp>
        <p:nvSpPr>
          <p:cNvPr id="29699" name="Tartalom helye 2">
            <a:extLst>
              <a:ext uri="{FF2B5EF4-FFF2-40B4-BE49-F238E27FC236}">
                <a16:creationId xmlns:a16="http://schemas.microsoft.com/office/drawing/2014/main" id="{5E65028F-8165-B043-A338-4E18BBF539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58888" y="1773238"/>
            <a:ext cx="7427912" cy="4349750"/>
          </a:xfrm>
        </p:spPr>
        <p:txBody>
          <a:bodyPr/>
          <a:lstStyle/>
          <a:p>
            <a:r>
              <a:rPr lang="hu-HU" altLang="hu-HU" sz="2800" b="0"/>
              <a:t>Ha nincsenek negatív élsúlyok és ritka a gráf akkor Dijsktra minden kezdőpontból </a:t>
            </a:r>
            <a:r>
              <a:rPr lang="hu-HU" altLang="hu-HU" sz="2800" b="0" i="1"/>
              <a:t>O</a:t>
            </a:r>
            <a:r>
              <a:rPr lang="hu-HU" altLang="hu-HU" sz="2800" b="0"/>
              <a:t>(</a:t>
            </a:r>
            <a:r>
              <a:rPr lang="hu-HU" altLang="hu-HU" sz="2800" b="0" i="1"/>
              <a:t>VE</a:t>
            </a:r>
            <a:r>
              <a:rPr lang="hu-HU" altLang="hu-HU" sz="2800" b="0"/>
              <a:t>log</a:t>
            </a:r>
            <a:r>
              <a:rPr lang="hu-HU" altLang="hu-HU" sz="2800" b="0" i="1"/>
              <a:t>V</a:t>
            </a:r>
            <a:r>
              <a:rPr lang="hu-HU" altLang="hu-HU" sz="2800" b="0"/>
              <a:t>)</a:t>
            </a:r>
          </a:p>
          <a:p>
            <a:r>
              <a:rPr lang="hu-HU" altLang="hu-HU" sz="2800" b="0"/>
              <a:t>Ha vannak negatív élsúlyok, de nincsenek negatív összköltségű körök vagy sűrű a gráf akkor Floyd-Warshall </a:t>
            </a:r>
            <a:r>
              <a:rPr lang="hu-HU" altLang="hu-HU" sz="2800" b="0" i="1"/>
              <a:t>O</a:t>
            </a:r>
            <a:r>
              <a:rPr lang="hu-HU" altLang="hu-HU" sz="2800" b="0"/>
              <a:t>(</a:t>
            </a:r>
            <a:r>
              <a:rPr lang="hu-HU" altLang="hu-HU" sz="2800" b="0" i="1"/>
              <a:t>V</a:t>
            </a:r>
            <a:r>
              <a:rPr lang="hu-HU" altLang="hu-HU" sz="2800" b="0" i="1" baseline="30000"/>
              <a:t>3</a:t>
            </a:r>
            <a:r>
              <a:rPr lang="hu-HU" altLang="hu-HU" sz="2800" b="0"/>
              <a:t>)</a:t>
            </a:r>
          </a:p>
          <a:p>
            <a:r>
              <a:rPr lang="hu-HU" altLang="hu-HU" sz="2800" b="0"/>
              <a:t>Ha negatív összköltésgű körök is lehetnek akkor Ford-Bellman minden kezdőcsúcsra </a:t>
            </a:r>
            <a:r>
              <a:rPr lang="hu-HU" altLang="hu-HU" sz="2800" b="0" i="1"/>
              <a:t>O</a:t>
            </a:r>
            <a:r>
              <a:rPr lang="hu-HU" altLang="hu-HU" sz="2800" b="0"/>
              <a:t>(</a:t>
            </a:r>
            <a:r>
              <a:rPr lang="hu-HU" altLang="hu-HU" sz="2800" b="0" i="1"/>
              <a:t>V</a:t>
            </a:r>
            <a:r>
              <a:rPr lang="hu-HU" altLang="hu-HU" sz="2800" b="0" i="1" baseline="30000"/>
              <a:t>2</a:t>
            </a:r>
            <a:r>
              <a:rPr lang="hu-HU" altLang="hu-HU" sz="2800" b="0" i="1"/>
              <a:t>E</a:t>
            </a:r>
            <a:r>
              <a:rPr lang="hu-HU" altLang="hu-HU" sz="2800" b="0"/>
              <a:t>)</a:t>
            </a:r>
            <a:endParaRPr lang="hu-HU" altLang="hu-HU" sz="2800"/>
          </a:p>
        </p:txBody>
      </p:sp>
    </p:spTree>
    <p:extLst>
      <p:ext uri="{BB962C8B-B14F-4D97-AF65-F5344CB8AC3E}">
        <p14:creationId xmlns:p14="http://schemas.microsoft.com/office/powerpoint/2010/main" val="1100889706"/>
      </p:ext>
    </p:extLst>
  </p:cSld>
  <p:clrMapOvr>
    <a:masterClrMapping/>
  </p:clrMapOvr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19834</TotalTime>
  <Words>122</Words>
  <Application>Microsoft Macintosh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2_Alapértelmezett terv</vt:lpstr>
      <vt:lpstr>3_Alapértelmezett terv</vt:lpstr>
      <vt:lpstr>PowerPoint Presentation</vt:lpstr>
      <vt:lpstr>Legrövidebb utak minden pontpárra</vt:lpstr>
      <vt:lpstr>Floyd-Warshall algoritmus</vt:lpstr>
      <vt:lpstr>Floyd-Warshall algoritmus</vt:lpstr>
      <vt:lpstr>PowerPoint Presentation</vt:lpstr>
      <vt:lpstr>Legrövidebb utak minden pontpárra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46</cp:revision>
  <dcterms:created xsi:type="dcterms:W3CDTF">2020-09-28T09:38:30Z</dcterms:created>
  <dcterms:modified xsi:type="dcterms:W3CDTF">2020-12-02T13:09:18Z</dcterms:modified>
</cp:coreProperties>
</file>