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76" r:id="rId9"/>
    <p:sldId id="277" r:id="rId10"/>
    <p:sldId id="275" r:id="rId11"/>
    <p:sldId id="280" r:id="rId12"/>
    <p:sldId id="281" r:id="rId13"/>
    <p:sldId id="284" r:id="rId14"/>
    <p:sldId id="285" r:id="rId15"/>
    <p:sldId id="263" r:id="rId16"/>
    <p:sldId id="269" r:id="rId17"/>
    <p:sldId id="289" r:id="rId18"/>
    <p:sldId id="264" r:id="rId19"/>
    <p:sldId id="266" r:id="rId20"/>
    <p:sldId id="295" r:id="rId21"/>
    <p:sldId id="293" r:id="rId22"/>
    <p:sldId id="294" r:id="rId23"/>
    <p:sldId id="292" r:id="rId24"/>
    <p:sldId id="267" r:id="rId25"/>
    <p:sldId id="288" r:id="rId26"/>
    <p:sldId id="296" r:id="rId27"/>
    <p:sldId id="268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B2D801-2730-4F64-8B4D-9FEE05DCBFF3}" type="datetimeFigureOut">
              <a:rPr lang="hu-HU" smtClean="0"/>
              <a:pPr/>
              <a:t>2009.07.10.</a:t>
            </a:fld>
            <a:endParaRPr 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0A31A8-4FFA-49C2-A758-852CAB85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icetto.HAL-9003\Asztal\2D_evolutionary.a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icetto.HAL-9003\Asztal\dziwne2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icetto.HAL-9003\Asztal\circle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icetto.HAL-9003\Asztal\n_circle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Binary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Tomography </a:t>
            </a:r>
            <a:r>
              <a:rPr lang="hu-HU" smtClean="0"/>
              <a:t> 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17</a:t>
            </a:r>
            <a:r>
              <a:rPr lang="en-GB" baseline="30000" smtClean="0"/>
              <a:t>th</a:t>
            </a:r>
            <a:r>
              <a:rPr lang="en-GB" smtClean="0"/>
              <a:t> Summer School on Image Processing</a:t>
            </a:r>
          </a:p>
          <a:p>
            <a:r>
              <a:rPr lang="en-GB" sz="1600" smtClean="0"/>
              <a:t>Debrecen, Hungary 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2 projections - results</a:t>
            </a:r>
            <a:endParaRPr lang="en-US"/>
          </a:p>
        </p:txBody>
      </p:sp>
      <p:pic>
        <p:nvPicPr>
          <p:cNvPr id="4" name="Tartalom helye 3" descr="n_dziwne.bmp"/>
          <p:cNvPicPr>
            <a:picLocks noGrp="1" noChangeAspect="1"/>
          </p:cNvPicPr>
          <p:nvPr>
            <p:ph idx="1"/>
          </p:nvPr>
        </p:nvPicPr>
        <p:blipFill>
          <a:blip r:embed="rId2"/>
          <a:srcRect l="16113" t="4458" r="6249" b="6389"/>
          <a:stretch>
            <a:fillRect/>
          </a:stretch>
        </p:blipFill>
        <p:spPr>
          <a:xfrm>
            <a:off x="4429124" y="2000240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 descr="n_elipse.bmp"/>
          <p:cNvPicPr>
            <a:picLocks noChangeAspect="1"/>
          </p:cNvPicPr>
          <p:nvPr/>
        </p:nvPicPr>
        <p:blipFill>
          <a:blip r:embed="rId3"/>
          <a:srcRect l="16113" t="4458" r="6250" b="6389"/>
          <a:stretch>
            <a:fillRect/>
          </a:stretch>
        </p:blipFill>
        <p:spPr>
          <a:xfrm>
            <a:off x="428596" y="2000240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 projections - results</a:t>
            </a:r>
            <a:endParaRPr lang="en-US" dirty="0"/>
          </a:p>
        </p:txBody>
      </p:sp>
      <p:pic>
        <p:nvPicPr>
          <p:cNvPr id="6" name="Tartalom helye 5" descr="a_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000" t="5582" r="7778" b="7291"/>
          <a:stretch>
            <a:fillRect/>
          </a:stretch>
        </p:blipFill>
        <p:spPr>
          <a:xfrm>
            <a:off x="1086075" y="1571612"/>
            <a:ext cx="6414883" cy="442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 projections - results</a:t>
            </a:r>
            <a:endParaRPr lang="en-US" dirty="0"/>
          </a:p>
        </p:txBody>
      </p:sp>
      <p:pic>
        <p:nvPicPr>
          <p:cNvPr id="6" name="Tartalom helye 5" descr="a_4.png"/>
          <p:cNvPicPr>
            <a:picLocks noGrp="1" noChangeAspect="1"/>
          </p:cNvPicPr>
          <p:nvPr>
            <p:ph idx="1"/>
          </p:nvPr>
        </p:nvPicPr>
        <p:blipFill>
          <a:blip r:embed="rId2"/>
          <a:srcRect l="9796" t="5578" r="7796" b="7097"/>
          <a:stretch>
            <a:fillRect/>
          </a:stretch>
        </p:blipFill>
        <p:spPr>
          <a:xfrm>
            <a:off x="1071564" y="1569647"/>
            <a:ext cx="6429394" cy="443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 projections - results</a:t>
            </a:r>
            <a:endParaRPr lang="en-US" dirty="0"/>
          </a:p>
        </p:txBody>
      </p:sp>
      <p:pic>
        <p:nvPicPr>
          <p:cNvPr id="6" name="Tartalom helye 5" descr="a_4.png"/>
          <p:cNvPicPr>
            <a:picLocks noGrp="1" noChangeAspect="1"/>
          </p:cNvPicPr>
          <p:nvPr>
            <p:ph idx="1"/>
          </p:nvPr>
        </p:nvPicPr>
        <p:blipFill>
          <a:blip r:embed="rId2"/>
          <a:srcRect l="9783" t="5452" r="6683" b="7211"/>
          <a:stretch>
            <a:fillRect/>
          </a:stretch>
        </p:blipFill>
        <p:spPr>
          <a:xfrm>
            <a:off x="1071538" y="1571612"/>
            <a:ext cx="6517244" cy="443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 projections - results</a:t>
            </a:r>
            <a:endParaRPr lang="en-US" dirty="0"/>
          </a:p>
        </p:txBody>
      </p:sp>
      <p:pic>
        <p:nvPicPr>
          <p:cNvPr id="6" name="Tartalom helye 5" descr="a_4.png"/>
          <p:cNvPicPr>
            <a:picLocks noGrp="1" noChangeAspect="1"/>
          </p:cNvPicPr>
          <p:nvPr>
            <p:ph idx="1"/>
          </p:nvPr>
        </p:nvPicPr>
        <p:blipFill>
          <a:blip r:embed="rId2"/>
          <a:srcRect l="9865" t="4817" r="6828" b="7897"/>
          <a:stretch>
            <a:fillRect/>
          </a:stretch>
        </p:blipFill>
        <p:spPr>
          <a:xfrm>
            <a:off x="1072862" y="1571612"/>
            <a:ext cx="6499534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Evolutionary algorithm for 2D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r>
              <a:rPr lang="en-GB" smtClean="0"/>
              <a:t>Population</a:t>
            </a:r>
            <a:endParaRPr lang="en-GB" dirty="0" smtClean="0"/>
          </a:p>
          <a:p>
            <a:r>
              <a:rPr lang="en-GB" dirty="0" smtClean="0"/>
              <a:t>Mutation</a:t>
            </a:r>
          </a:p>
          <a:p>
            <a:r>
              <a:rPr lang="en-GB" smtClean="0"/>
              <a:t>Crossover</a:t>
            </a:r>
          </a:p>
          <a:p>
            <a:r>
              <a:rPr lang="en-GB" smtClean="0"/>
              <a:t>Fitness</a:t>
            </a:r>
          </a:p>
          <a:p>
            <a:r>
              <a:rPr lang="en-GB" smtClean="0"/>
              <a:t>Prototype based representation of shapes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2D results</a:t>
            </a:r>
            <a:endParaRPr lang="en-US"/>
          </a:p>
        </p:txBody>
      </p:sp>
      <p:sp>
        <p:nvSpPr>
          <p:cNvPr id="9" name="Szövegdoboz 8"/>
          <p:cNvSpPr txBox="1"/>
          <p:nvPr/>
        </p:nvSpPr>
        <p:spPr>
          <a:xfrm rot="1827816">
            <a:off x="2933790" y="6372686"/>
            <a:ext cx="12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Noisless </a:t>
            </a:r>
          </a:p>
        </p:txBody>
      </p:sp>
      <p:sp>
        <p:nvSpPr>
          <p:cNvPr id="10" name="Szövegdoboz 9"/>
          <p:cNvSpPr txBox="1"/>
          <p:nvPr/>
        </p:nvSpPr>
        <p:spPr>
          <a:xfrm rot="1745758">
            <a:off x="4723539" y="61993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10% noise</a:t>
            </a:r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 rot="1896943">
            <a:off x="6346454" y="6133544"/>
            <a:ext cx="14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25% noise</a:t>
            </a:r>
            <a:endParaRPr lang="en-US"/>
          </a:p>
        </p:txBody>
      </p:sp>
      <p:pic>
        <p:nvPicPr>
          <p:cNvPr id="13" name="Tartalom helye 3" descr="evolutionary_results.png"/>
          <p:cNvPicPr>
            <a:picLocks noChangeAspect="1"/>
          </p:cNvPicPr>
          <p:nvPr/>
        </p:nvPicPr>
        <p:blipFill>
          <a:blip r:embed="rId2"/>
          <a:srcRect t="49877"/>
          <a:stretch>
            <a:fillRect/>
          </a:stretch>
        </p:blipFill>
        <p:spPr>
          <a:xfrm>
            <a:off x="1643042" y="1357298"/>
            <a:ext cx="5740898" cy="4512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2D results</a:t>
            </a:r>
            <a:endParaRPr lang="en-US"/>
          </a:p>
        </p:txBody>
      </p:sp>
      <p:pic>
        <p:nvPicPr>
          <p:cNvPr id="4" name="2D_evolutionary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4750" y="338613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Evolutionary algorithm for 3D</a:t>
            </a:r>
            <a:endParaRPr lang="en-US"/>
          </a:p>
        </p:txBody>
      </p:sp>
      <p:pic>
        <p:nvPicPr>
          <p:cNvPr id="4098" name="Picture 2" descr="J:\_new_32x32x32\oc2_1.bmp"/>
          <p:cNvPicPr>
            <a:picLocks noChangeAspect="1" noChangeArrowheads="1"/>
          </p:cNvPicPr>
          <p:nvPr/>
        </p:nvPicPr>
        <p:blipFill>
          <a:blip r:embed="rId2"/>
          <a:srcRect l="5934" t="19718" r="3084" b="11268"/>
          <a:stretch>
            <a:fillRect/>
          </a:stretch>
        </p:blipFill>
        <p:spPr bwMode="auto">
          <a:xfrm>
            <a:off x="928662" y="1571612"/>
            <a:ext cx="7099216" cy="3781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Modified Kaczmarz algorithm</a:t>
            </a:r>
            <a:endParaRPr lang="en-US"/>
          </a:p>
        </p:txBody>
      </p:sp>
      <p:graphicFrame>
        <p:nvGraphicFramePr>
          <p:cNvPr id="5" name="Tartalom helye 4"/>
          <p:cNvGraphicFramePr>
            <a:graphicFrameLocks noChangeAspect="1"/>
          </p:cNvGraphicFramePr>
          <p:nvPr>
            <p:ph idx="1"/>
          </p:nvPr>
        </p:nvGraphicFramePr>
        <p:xfrm>
          <a:off x="1428728" y="2571744"/>
          <a:ext cx="6096000" cy="1866900"/>
        </p:xfrm>
        <a:graphic>
          <a:graphicData uri="http://schemas.openxmlformats.org/presentationml/2006/ole">
            <p:oleObj spid="_x0000_s9219" name="Equation" r:id="rId3" imgW="1866600" imgH="571320" progId="Equation.3">
              <p:embed/>
            </p:oleObj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704541" y="1571612"/>
          <a:ext cx="1724715" cy="603650"/>
        </p:xfrm>
        <a:graphic>
          <a:graphicData uri="http://schemas.openxmlformats.org/presentationml/2006/ole">
            <p:oleObj spid="_x0000_s9220" name="Equation" r:id="rId4" imgW="507960" imgH="177480" progId="Equation.3">
              <p:embed/>
            </p:oleObj>
          </a:graphicData>
        </a:graphic>
      </p:graphicFrame>
      <p:sp>
        <p:nvSpPr>
          <p:cNvPr id="7" name="Tartalom helye 2"/>
          <p:cNvSpPr txBox="1">
            <a:spLocks/>
          </p:cNvSpPr>
          <p:nvPr/>
        </p:nvSpPr>
        <p:spPr>
          <a:xfrm>
            <a:off x="457200" y="1600201"/>
            <a:ext cx="304323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system</a:t>
            </a:r>
            <a:r>
              <a:rPr kumimoji="0" lang="en-GB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42910" y="4500570"/>
            <a:ext cx="7429552" cy="85725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GB" sz="3200" i="1"/>
              <a:t>r(i) is chosen from the set {1,2,...,m} at random, with probability proportional </a:t>
            </a:r>
            <a:r>
              <a:rPr lang="en-GB" sz="3200" i="1" smtClean="0"/>
              <a:t>to</a:t>
            </a:r>
            <a:endParaRPr lang="hu-HU" sz="320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GB" sz="3000" b="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/>
        </p:nvGraphicFramePr>
        <p:xfrm>
          <a:off x="4071934" y="5286387"/>
          <a:ext cx="1143008" cy="865915"/>
        </p:xfrm>
        <a:graphic>
          <a:graphicData uri="http://schemas.openxmlformats.org/presentationml/2006/ole">
            <p:oleObj spid="_x0000_s9221" name="Equation" r:id="rId5" imgW="41904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510" cy="4614882"/>
          </a:xfrm>
        </p:spPr>
        <p:txBody>
          <a:bodyPr/>
          <a:lstStyle/>
          <a:p>
            <a:r>
              <a:rPr lang="en-GB" sz="3200" smtClean="0"/>
              <a:t>Basic</a:t>
            </a:r>
            <a:r>
              <a:rPr lang="en-GB" smtClean="0"/>
              <a:t> idea</a:t>
            </a:r>
          </a:p>
          <a:p>
            <a:r>
              <a:rPr lang="en-GB" smtClean="0"/>
              <a:t>Computerized tomography</a:t>
            </a:r>
          </a:p>
          <a:p>
            <a:r>
              <a:rPr lang="en-GB" smtClean="0"/>
              <a:t>Discrete tomography</a:t>
            </a:r>
          </a:p>
          <a:p>
            <a:r>
              <a:rPr lang="en-GB" smtClean="0"/>
              <a:t>Binary tomography</a:t>
            </a:r>
          </a:p>
          <a:p>
            <a:r>
              <a:rPr lang="en-GB" smtClean="0"/>
              <a:t>Applications</a:t>
            </a:r>
          </a:p>
          <a:p>
            <a:endParaRPr lang="en-US"/>
          </a:p>
        </p:txBody>
      </p:sp>
      <p:pic>
        <p:nvPicPr>
          <p:cNvPr id="1026" name="Picture 2" descr="C:\micetto\suli_phd\SSIP2009\projec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081449" cy="303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US"/>
          </a:p>
        </p:txBody>
      </p:sp>
      <p:pic>
        <p:nvPicPr>
          <p:cNvPr id="4" name="Tartalom helye 3" descr="result_dziw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96" t="13057" r="7589" b="17023"/>
          <a:stretch>
            <a:fillRect/>
          </a:stretch>
        </p:blipFill>
        <p:spPr>
          <a:xfrm>
            <a:off x="1500166" y="3857628"/>
            <a:ext cx="60722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I:\SSIP2009\algorithm\dziwn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357298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US"/>
          </a:p>
        </p:txBody>
      </p:sp>
      <p:pic>
        <p:nvPicPr>
          <p:cNvPr id="6148" name="Picture 4" descr="I:\SSIP2009\SSIP2009\circl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I:\SSIP2009\SSIP2009\result_circle.jpg"/>
          <p:cNvPicPr>
            <a:picLocks noChangeAspect="1" noChangeArrowheads="1"/>
          </p:cNvPicPr>
          <p:nvPr/>
        </p:nvPicPr>
        <p:blipFill>
          <a:blip r:embed="rId3"/>
          <a:srcRect l="10695" t="23214" r="7753" b="26785"/>
          <a:stretch>
            <a:fillRect/>
          </a:stretch>
        </p:blipFill>
        <p:spPr bwMode="auto">
          <a:xfrm>
            <a:off x="1542576" y="3857628"/>
            <a:ext cx="591404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US"/>
          </a:p>
        </p:txBody>
      </p:sp>
      <p:pic>
        <p:nvPicPr>
          <p:cNvPr id="7170" name="Picture 2" descr="I:\SSIP2009\SSIP2009\result_elipse.jpg"/>
          <p:cNvPicPr>
            <a:picLocks noChangeAspect="1" noChangeArrowheads="1"/>
          </p:cNvPicPr>
          <p:nvPr/>
        </p:nvPicPr>
        <p:blipFill>
          <a:blip r:embed="rId2"/>
          <a:srcRect l="10695" t="23214" r="7753" b="26785"/>
          <a:stretch>
            <a:fillRect/>
          </a:stretch>
        </p:blipFill>
        <p:spPr bwMode="auto">
          <a:xfrm>
            <a:off x="1714480" y="3714752"/>
            <a:ext cx="5926543" cy="272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I:\SSIP2009\SSIP2009\elips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71546"/>
            <a:ext cx="25717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US"/>
          </a:p>
        </p:txBody>
      </p:sp>
      <p:pic>
        <p:nvPicPr>
          <p:cNvPr id="6" name="dziwne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4750" y="338613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5" r="8238"/>
          <a:stretch>
            <a:fillRect/>
          </a:stretch>
        </p:blipFill>
        <p:spPr bwMode="auto">
          <a:xfrm>
            <a:off x="1142976" y="1285860"/>
            <a:ext cx="6567044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Documents and Settings\micetto.HAL-9003\Local Settings\Temporary Internet Files\Content.IE5\DFPM2EWJ\MCj043260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1285884" cy="1285884"/>
          </a:xfrm>
          <a:prstGeom prst="rect">
            <a:avLst/>
          </a:prstGeom>
          <a:noFill/>
        </p:spPr>
      </p:pic>
      <p:pic>
        <p:nvPicPr>
          <p:cNvPr id="8" name="Picture 5" descr="C:\Documents and Settings\micetto.HAL-9003\Local Settings\Temporary Internet Files\Content.IE5\DFPM2EWJ\MCj043260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14620"/>
            <a:ext cx="1285884" cy="1285884"/>
          </a:xfrm>
          <a:prstGeom prst="rect">
            <a:avLst/>
          </a:prstGeom>
          <a:noFill/>
        </p:spPr>
      </p:pic>
      <p:pic>
        <p:nvPicPr>
          <p:cNvPr id="12" name="Picture 5" descr="C:\Documents and Settings\micetto.HAL-9003\Local Settings\Temporary Internet Files\Content.IE5\DFPM2EWJ\MCj043260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643446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The avenue of future researches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Star section algorithm</a:t>
            </a:r>
          </a:p>
          <a:p>
            <a:pPr lvl="1"/>
            <a:r>
              <a:rPr lang="en-GB" smtClean="0"/>
              <a:t>Using circular directed growing instead of sectional</a:t>
            </a:r>
            <a:endParaRPr lang="en-US" smtClean="0"/>
          </a:p>
          <a:p>
            <a:pPr lvl="1"/>
            <a:r>
              <a:rPr lang="en-GB" smtClean="0"/>
              <a:t>3D implementation</a:t>
            </a:r>
          </a:p>
          <a:p>
            <a:r>
              <a:rPr lang="en-GB" smtClean="0"/>
              <a:t>Evolutionary algorithm</a:t>
            </a:r>
          </a:p>
          <a:p>
            <a:pPr lvl="1"/>
            <a:r>
              <a:rPr lang="en-GB" smtClean="0"/>
              <a:t>Automatic parameter adjustment</a:t>
            </a:r>
          </a:p>
          <a:p>
            <a:pPr lvl="1"/>
            <a:r>
              <a:rPr lang="en-GB" smtClean="0"/>
              <a:t>Applying algorithm to other shapes</a:t>
            </a:r>
          </a:p>
          <a:p>
            <a:r>
              <a:rPr lang="en-GB" smtClean="0"/>
              <a:t>Randomize Kaczmarz algorithm</a:t>
            </a:r>
          </a:p>
          <a:p>
            <a:pPr lvl="1"/>
            <a:r>
              <a:rPr lang="en-GB" smtClean="0"/>
              <a:t>Improving boundary reconstruction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- team</a:t>
            </a:r>
            <a:endParaRPr lang="en-US"/>
          </a:p>
        </p:txBody>
      </p:sp>
      <p:pic>
        <p:nvPicPr>
          <p:cNvPr id="4" name="Tartalom helye 3" descr="P1000491.JPG"/>
          <p:cNvPicPr>
            <a:picLocks noChangeAspect="1"/>
          </p:cNvPicPr>
          <p:nvPr/>
        </p:nvPicPr>
        <p:blipFill>
          <a:blip r:embed="rId2" cstate="print"/>
          <a:srcRect l="5791" t="19888" r="7342" b="24595"/>
          <a:stretch>
            <a:fillRect/>
          </a:stretch>
        </p:blipFill>
        <p:spPr>
          <a:xfrm>
            <a:off x="357158" y="1785926"/>
            <a:ext cx="8544241" cy="409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en-GB" sz="5400" smtClean="0"/>
              <a:t>Thank You for Your Patiance</a:t>
            </a:r>
            <a:endParaRPr 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micetto.HAL-9003\Asztal\Photos\bartosz_BW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2538737" cy="3300031"/>
          </a:xfrm>
          <a:prstGeom prst="rect">
            <a:avLst/>
          </a:prstGeom>
          <a:noFill/>
        </p:spPr>
      </p:pic>
      <p:pic>
        <p:nvPicPr>
          <p:cNvPr id="8195" name="Picture 3" descr="C:\Documents and Settings\micetto.HAL-9003\Asztal\Photos\bartoszproj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1"/>
            <a:ext cx="2500330" cy="1357323"/>
          </a:xfrm>
          <a:prstGeom prst="rect">
            <a:avLst/>
          </a:prstGeom>
          <a:noFill/>
        </p:spPr>
      </p:pic>
      <p:pic>
        <p:nvPicPr>
          <p:cNvPr id="8196" name="Picture 4" descr="C:\Documents and Settings\micetto.HAL-9003\Asztal\Photos\bogdanproj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786058"/>
            <a:ext cx="1662240" cy="3286148"/>
          </a:xfrm>
          <a:prstGeom prst="rect">
            <a:avLst/>
          </a:prstGeom>
          <a:noFill/>
        </p:spPr>
      </p:pic>
      <p:pic>
        <p:nvPicPr>
          <p:cNvPr id="8197" name="Picture 5" descr="C:\Documents and Settings\micetto.HAL-9003\Asztal\Photos\lesek_BW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00372"/>
            <a:ext cx="2500330" cy="2787358"/>
          </a:xfrm>
          <a:prstGeom prst="rect">
            <a:avLst/>
          </a:prstGeom>
          <a:noFill/>
        </p:spPr>
      </p:pic>
      <p:pic>
        <p:nvPicPr>
          <p:cNvPr id="8198" name="Picture 6" descr="C:\Documents and Settings\micetto.HAL-9003\Asztal\Photos\lesekproj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214422"/>
            <a:ext cx="2495561" cy="1333502"/>
          </a:xfrm>
          <a:prstGeom prst="rect">
            <a:avLst/>
          </a:prstGeom>
          <a:noFill/>
        </p:spPr>
      </p:pic>
      <p:pic>
        <p:nvPicPr>
          <p:cNvPr id="8199" name="Picture 7" descr="C:\Documents and Settings\micetto.HAL-9003\Asztal\Photos\lesekproj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000373"/>
            <a:ext cx="1657355" cy="2786082"/>
          </a:xfrm>
          <a:prstGeom prst="rect">
            <a:avLst/>
          </a:prstGeom>
          <a:noFill/>
        </p:spPr>
      </p:pic>
      <p:pic>
        <p:nvPicPr>
          <p:cNvPr id="8200" name="Picture 8" descr="C:\Documents and Settings\micetto.HAL-9003\Asztal\Photos\bogdan_BW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901038"/>
            <a:ext cx="2535546" cy="3000396"/>
          </a:xfrm>
          <a:prstGeom prst="rect">
            <a:avLst/>
          </a:prstGeom>
          <a:noFill/>
        </p:spPr>
      </p:pic>
      <p:pic>
        <p:nvPicPr>
          <p:cNvPr id="8201" name="Picture 9" descr="C:\Documents and Settings\micetto.HAL-9003\Asztal\Photos\bogdanproj2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1208972"/>
            <a:ext cx="2500330" cy="1310377"/>
          </a:xfrm>
          <a:prstGeom prst="rect">
            <a:avLst/>
          </a:prstGeom>
          <a:noFill/>
        </p:spPr>
      </p:pic>
      <p:pic>
        <p:nvPicPr>
          <p:cNvPr id="8202" name="Picture 10" descr="C:\Documents and Settings\micetto.HAL-9003\Asztal\Photos\bogdanproj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496"/>
            <a:ext cx="1652592" cy="3071834"/>
          </a:xfrm>
          <a:prstGeom prst="rect">
            <a:avLst/>
          </a:prstGeom>
          <a:noFill/>
        </p:spPr>
      </p:pic>
      <p:pic>
        <p:nvPicPr>
          <p:cNvPr id="8204" name="Picture 12" descr="C:\Documents and Settings\micetto.HAL-9003\Asztal\Photos\misi_BW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857496"/>
            <a:ext cx="2518223" cy="3143271"/>
          </a:xfrm>
          <a:prstGeom prst="rect">
            <a:avLst/>
          </a:prstGeom>
          <a:noFill/>
        </p:spPr>
      </p:pic>
      <p:pic>
        <p:nvPicPr>
          <p:cNvPr id="8205" name="Picture 13" descr="C:\Documents and Settings\micetto.HAL-9003\Asztal\Photos\misiproj2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1285860"/>
            <a:ext cx="2409835" cy="1247775"/>
          </a:xfrm>
          <a:prstGeom prst="rect">
            <a:avLst/>
          </a:prstGeom>
          <a:noFill/>
        </p:spPr>
      </p:pic>
      <p:pic>
        <p:nvPicPr>
          <p:cNvPr id="8206" name="Picture 14" descr="C:\Documents and Settings\micetto.HAL-9003\Asztal\Photos\misiproj1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00798" y="2786058"/>
            <a:ext cx="1628122" cy="3214710"/>
          </a:xfrm>
          <a:prstGeom prst="rect">
            <a:avLst/>
          </a:prstGeom>
          <a:noFill/>
        </p:spPr>
      </p:pic>
      <p:pic>
        <p:nvPicPr>
          <p:cNvPr id="8207" name="Picture 15" descr="C:\Documents and Settings\micetto.HAL-9003\Asztal\Photos\tomislav_BW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0364" y="2928934"/>
            <a:ext cx="2963228" cy="2930843"/>
          </a:xfrm>
          <a:prstGeom prst="rect">
            <a:avLst/>
          </a:prstGeom>
          <a:noFill/>
        </p:spPr>
      </p:pic>
      <p:pic>
        <p:nvPicPr>
          <p:cNvPr id="8208" name="Picture 16" descr="C:\Documents and Settings\micetto.HAL-9003\Asztal\Photos\tomislavproj1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1668" y="2928934"/>
            <a:ext cx="1526750" cy="2928958"/>
          </a:xfrm>
          <a:prstGeom prst="rect">
            <a:avLst/>
          </a:prstGeom>
          <a:noFill/>
        </p:spPr>
      </p:pic>
      <p:pic>
        <p:nvPicPr>
          <p:cNvPr id="8209" name="Picture 17" descr="C:\Documents and Settings\micetto.HAL-9003\Asztal\Photos\tomislavproj2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64" y="1214422"/>
            <a:ext cx="2933713" cy="137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 description</a:t>
            </a:r>
            <a:endParaRPr lang="en-US"/>
          </a:p>
        </p:txBody>
      </p:sp>
      <p:sp>
        <p:nvSpPr>
          <p:cNvPr id="11" name="Szöveg hely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/>
              <a:t>Projections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smtClean="0"/>
              <a:t>Reconstruction</a:t>
            </a:r>
          </a:p>
        </p:txBody>
      </p:sp>
      <p:pic>
        <p:nvPicPr>
          <p:cNvPr id="15" name="Tartalom helye 14" descr="im2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Tartalom helye 15" descr="im3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62" y="1785926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Known algorithms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Simulated annealing</a:t>
            </a:r>
          </a:p>
          <a:p>
            <a:r>
              <a:rPr lang="en-GB" smtClean="0"/>
              <a:t>Linear relaxation</a:t>
            </a:r>
          </a:p>
          <a:p>
            <a:r>
              <a:rPr lang="en-GB" smtClean="0"/>
              <a:t>Branch and bound</a:t>
            </a:r>
          </a:p>
          <a:p>
            <a:r>
              <a:rPr lang="en-GB" smtClean="0"/>
              <a:t>SPG based method</a:t>
            </a:r>
          </a:p>
          <a:p>
            <a:r>
              <a:rPr lang="en-GB" smtClean="0"/>
              <a:t>Maximum flow problem</a:t>
            </a:r>
          </a:p>
          <a:p>
            <a:r>
              <a:rPr lang="en-GB" smtClean="0"/>
              <a:t>Neural networks</a:t>
            </a:r>
          </a:p>
          <a:p>
            <a:r>
              <a:rPr lang="en-GB" smtClean="0"/>
              <a:t>Convex-concave regularization</a:t>
            </a:r>
          </a:p>
          <a:p>
            <a:r>
              <a:rPr lang="en-GB" smtClean="0"/>
              <a:t>...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Our solutions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en-US" smtClean="0"/>
              <a:t>Simple solution</a:t>
            </a:r>
          </a:p>
          <a:p>
            <a:r>
              <a:rPr lang="en-US" smtClean="0"/>
              <a:t>Star section algorithm for 2 and 4 projections</a:t>
            </a:r>
          </a:p>
          <a:p>
            <a:r>
              <a:rPr lang="en-GB" smtClean="0"/>
              <a:t>Evolutionary algorithm for 2D and 3D objects</a:t>
            </a:r>
            <a:endParaRPr lang="en-US" smtClean="0"/>
          </a:p>
          <a:p>
            <a:r>
              <a:rPr lang="en-GB" smtClean="0"/>
              <a:t>Modified Kaczmarz algorithm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Simple solution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Greedy algorithm</a:t>
            </a:r>
          </a:p>
        </p:txBody>
      </p:sp>
      <p:pic>
        <p:nvPicPr>
          <p:cNvPr id="6" name="Kép 5" descr="circle_p.bmp"/>
          <p:cNvPicPr>
            <a:picLocks noChangeAspect="1"/>
          </p:cNvPicPr>
          <p:nvPr/>
        </p:nvPicPr>
        <p:blipFill>
          <a:blip r:embed="rId2"/>
          <a:srcRect l="7324" t="4161" r="6249" b="2229"/>
          <a:stretch>
            <a:fillRect/>
          </a:stretch>
        </p:blipFill>
        <p:spPr>
          <a:xfrm>
            <a:off x="4572000" y="1785926"/>
            <a:ext cx="421484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 descr="circle_r.bmp"/>
          <p:cNvPicPr>
            <a:picLocks noChangeAspect="1"/>
          </p:cNvPicPr>
          <p:nvPr/>
        </p:nvPicPr>
        <p:blipFill>
          <a:blip r:embed="rId3"/>
          <a:srcRect l="10254" t="6686" r="7714" b="13075"/>
          <a:stretch>
            <a:fillRect/>
          </a:stretch>
        </p:blipFill>
        <p:spPr>
          <a:xfrm>
            <a:off x="357158" y="3000372"/>
            <a:ext cx="400052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zövegdoboz 7"/>
          <p:cNvSpPr txBox="1"/>
          <p:nvPr/>
        </p:nvSpPr>
        <p:spPr>
          <a:xfrm>
            <a:off x="1285852" y="314324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bg1"/>
                </a:solidFill>
              </a:rPr>
              <a:t>Orginal image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0034" y="4357694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chemeClr val="bg1"/>
                </a:solidFill>
              </a:rPr>
              <a:t>Reconstructions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Star section algorithm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Maximum value of projections</a:t>
            </a:r>
          </a:p>
          <a:p>
            <a:r>
              <a:rPr lang="en-GB" smtClean="0"/>
              <a:t>Cross shape growing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 projections - results</a:t>
            </a:r>
            <a:endParaRPr lang="en-US"/>
          </a:p>
        </p:txBody>
      </p:sp>
      <p:pic>
        <p:nvPicPr>
          <p:cNvPr id="7" name="circl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5700" y="3367088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 projections - results</a:t>
            </a:r>
            <a:endParaRPr lang="en-US"/>
          </a:p>
        </p:txBody>
      </p:sp>
      <p:pic>
        <p:nvPicPr>
          <p:cNvPr id="6" name="n_circl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5700" y="3367088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ka">
  <a:themeElements>
    <a:clrScheme name="Egyéni 6. séma">
      <a:dk1>
        <a:sysClr val="windowText" lastClr="000000"/>
      </a:dk1>
      <a:lt1>
        <a:srgbClr val="FFFF00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592</TotalTime>
  <Words>211</Words>
  <Application>Microsoft Office PowerPoint</Application>
  <PresentationFormat>Diavetítés a képernyőre (4:3 oldalarány)</PresentationFormat>
  <Paragraphs>71</Paragraphs>
  <Slides>27</Slides>
  <Notes>0</Notes>
  <HiddenSlides>0</HiddenSlides>
  <MMClips>4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Technika</vt:lpstr>
      <vt:lpstr>Equation</vt:lpstr>
      <vt:lpstr>Binary Tomography  </vt:lpstr>
      <vt:lpstr>Introduction</vt:lpstr>
      <vt:lpstr>Problem description</vt:lpstr>
      <vt:lpstr>Known algorithms</vt:lpstr>
      <vt:lpstr>Our solutions</vt:lpstr>
      <vt:lpstr>Simple solution</vt:lpstr>
      <vt:lpstr>Star section algorithm</vt:lpstr>
      <vt:lpstr>2 projections - results</vt:lpstr>
      <vt:lpstr>2 projections - results</vt:lpstr>
      <vt:lpstr>2 projections - results</vt:lpstr>
      <vt:lpstr>4 projections - results</vt:lpstr>
      <vt:lpstr>4 projections - results</vt:lpstr>
      <vt:lpstr>4 projections - results</vt:lpstr>
      <vt:lpstr>4 projections - results</vt:lpstr>
      <vt:lpstr>Evolutionary algorithm for 2D</vt:lpstr>
      <vt:lpstr>2D results</vt:lpstr>
      <vt:lpstr>2D results</vt:lpstr>
      <vt:lpstr>Evolutionary algorithm for 3D</vt:lpstr>
      <vt:lpstr>Modified Kaczmarz algorithm</vt:lpstr>
      <vt:lpstr>Results</vt:lpstr>
      <vt:lpstr>Results</vt:lpstr>
      <vt:lpstr>Results</vt:lpstr>
      <vt:lpstr>Results</vt:lpstr>
      <vt:lpstr>Summary</vt:lpstr>
      <vt:lpstr>The avenue of future researches</vt:lpstr>
      <vt:lpstr>A - team</vt:lpstr>
      <vt:lpstr>Thank You for Your Patiance</vt:lpstr>
    </vt:vector>
  </TitlesOfParts>
  <Company>nimphas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Tomography  </dc:title>
  <dc:creator>micetto</dc:creator>
  <cp:lastModifiedBy>micetto</cp:lastModifiedBy>
  <cp:revision>66</cp:revision>
  <dcterms:created xsi:type="dcterms:W3CDTF">2009-07-09T16:08:31Z</dcterms:created>
  <dcterms:modified xsi:type="dcterms:W3CDTF">2009-07-10T10:06:18Z</dcterms:modified>
</cp:coreProperties>
</file>