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0" r:id="rId17"/>
    <p:sldId id="271" r:id="rId18"/>
    <p:sldId id="275" r:id="rId19"/>
    <p:sldId id="276" r:id="rId20"/>
    <p:sldId id="272" r:id="rId21"/>
    <p:sldId id="277" r:id="rId22"/>
    <p:sldId id="27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50DD-E7BD-4368-99FD-21154691D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5EEF-C150-4F95-9A90-61AF3636A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61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50DD-E7BD-4368-99FD-21154691D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5EEF-C150-4F95-9A90-61AF3636A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444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50DD-E7BD-4368-99FD-21154691D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5EEF-C150-4F95-9A90-61AF3636A8D7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9266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50DD-E7BD-4368-99FD-21154691D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5EEF-C150-4F95-9A90-61AF3636A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054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50DD-E7BD-4368-99FD-21154691D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5EEF-C150-4F95-9A90-61AF3636A8D7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6452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50DD-E7BD-4368-99FD-21154691D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5EEF-C150-4F95-9A90-61AF3636A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229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50DD-E7BD-4368-99FD-21154691D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5EEF-C150-4F95-9A90-61AF3636A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349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50DD-E7BD-4368-99FD-21154691D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5EEF-C150-4F95-9A90-61AF3636A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00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50DD-E7BD-4368-99FD-21154691D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5EEF-C150-4F95-9A90-61AF3636A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8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50DD-E7BD-4368-99FD-21154691D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5EEF-C150-4F95-9A90-61AF3636A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93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50DD-E7BD-4368-99FD-21154691D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5EEF-C150-4F95-9A90-61AF3636A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50DD-E7BD-4368-99FD-21154691D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5EEF-C150-4F95-9A90-61AF3636A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908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50DD-E7BD-4368-99FD-21154691D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5EEF-C150-4F95-9A90-61AF3636A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335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50DD-E7BD-4368-99FD-21154691D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5EEF-C150-4F95-9A90-61AF3636A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118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50DD-E7BD-4368-99FD-21154691D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5EEF-C150-4F95-9A90-61AF3636A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3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50DD-E7BD-4368-99FD-21154691D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5EEF-C150-4F95-9A90-61AF3636A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81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950DD-E7BD-4368-99FD-21154691D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CF5EEF-C150-4F95-9A90-61AF3636A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0266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CUDA C/</a:t>
            </a:r>
            <a:r>
              <a:rPr lang="hu-HU" dirty="0" err="1" smtClean="0"/>
              <a:t>C</a:t>
            </a:r>
            <a:r>
              <a:rPr lang="hu-HU" dirty="0" smtClean="0"/>
              <a:t>++ programozás</a:t>
            </a:r>
            <a:endParaRPr lang="en-GB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CUDA C bevezetés</a:t>
            </a:r>
            <a:endParaRPr lang="en-GB" dirty="0"/>
          </a:p>
        </p:txBody>
      </p:sp>
      <p:pic>
        <p:nvPicPr>
          <p:cNvPr id="4" name="Kép 3" descr="nkp-logo-finale"/>
          <p:cNvPicPr/>
          <p:nvPr/>
        </p:nvPicPr>
        <p:blipFill>
          <a:blip r:embed="rId2"/>
          <a:srcRect b="22336"/>
          <a:stretch>
            <a:fillRect/>
          </a:stretch>
        </p:blipFill>
        <p:spPr bwMode="auto">
          <a:xfrm>
            <a:off x="25901" y="5805264"/>
            <a:ext cx="1029970" cy="951865"/>
          </a:xfrm>
          <a:prstGeom prst="rect">
            <a:avLst/>
          </a:prstGeom>
          <a:noFill/>
        </p:spPr>
      </p:pic>
      <p:pic>
        <p:nvPicPr>
          <p:cNvPr id="5" name="Kép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0595" y="5803001"/>
            <a:ext cx="19907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1043699" y="63963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800" dirty="0" smtClean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segédanyag készítése a </a:t>
            </a:r>
            <a:r>
              <a:rPr lang="hu-HU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TÁMOP 4.2.4.A/2-11-1-2012-0001 Nemzeti Kiválóság Program című kiemelt projekt keretében zajlott. A projekt az Európai Unió támogatásával, az Európai Szociális Alap társfinanszírozásával valósul meg.</a:t>
            </a:r>
            <a:endParaRPr lang="hu-HU" sz="800" dirty="0"/>
          </a:p>
        </p:txBody>
      </p:sp>
    </p:spTree>
    <p:extLst>
      <p:ext uri="{BB962C8B-B14F-4D97-AF65-F5344CB8AC3E}">
        <p14:creationId xmlns:p14="http://schemas.microsoft.com/office/powerpoint/2010/main" val="174935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CUDA memóriakezelő függvények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3317875" algn="l"/>
              </a:tabLst>
            </a:pP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cudaError_t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b="1" dirty="0" err="1" smtClean="0">
                <a:latin typeface="Courier New" pitchFamily="49" charset="0"/>
                <a:cs typeface="Courier New" pitchFamily="49" charset="0"/>
              </a:rPr>
              <a:t>cudaMalloc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void** </a:t>
            </a:r>
            <a:r>
              <a:rPr lang="en-GB" sz="1800" b="1" dirty="0" err="1" smtClean="0">
                <a:latin typeface="Courier New" pitchFamily="49" charset="0"/>
                <a:cs typeface="Courier New" pitchFamily="49" charset="0"/>
              </a:rPr>
              <a:t>devPtr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hu-HU" sz="18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hu-HU" sz="1800" b="1" dirty="0">
                <a:latin typeface="Courier New" pitchFamily="49" charset="0"/>
                <a:cs typeface="Courier New" pitchFamily="49" charset="0"/>
              </a:rPr>
            </a:b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s</a:t>
            </a:r>
            <a:r>
              <a:rPr lang="en-GB" sz="1800" b="1" dirty="0" err="1" smtClean="0">
                <a:latin typeface="Courier New" pitchFamily="49" charset="0"/>
                <a:cs typeface="Courier New" pitchFamily="49" charset="0"/>
              </a:rPr>
              <a:t>ize_t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size)</a:t>
            </a:r>
            <a:endParaRPr lang="hu-HU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hu-HU" sz="24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hu-HU" sz="2400" dirty="0" smtClean="0">
                <a:cs typeface="Courier New" pitchFamily="49" charset="0"/>
              </a:rPr>
              <a:t>Paraméterek:</a:t>
            </a: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800" b="1" dirty="0" err="1" smtClean="0">
                <a:latin typeface="Courier New" pitchFamily="49" charset="0"/>
                <a:cs typeface="Courier New" pitchFamily="49" charset="0"/>
              </a:rPr>
              <a:t>devPtr</a:t>
            </a:r>
            <a:r>
              <a:rPr lang="hu-HU" sz="2400" dirty="0" smtClean="0">
                <a:cs typeface="Courier New" pitchFamily="49" charset="0"/>
              </a:rPr>
              <a:t>	</a:t>
            </a:r>
            <a:r>
              <a:rPr lang="hu-HU" sz="1900" dirty="0" smtClean="0">
                <a:cs typeface="Courier New" pitchFamily="49" charset="0"/>
              </a:rPr>
              <a:t>– pointer a lefoglalt memória címének</a:t>
            </a: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hu-HU" sz="18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hu-HU" sz="2400" dirty="0" smtClean="0">
                <a:cs typeface="Courier New" pitchFamily="49" charset="0"/>
              </a:rPr>
              <a:t>	</a:t>
            </a:r>
            <a:r>
              <a:rPr lang="hu-HU" sz="1900" dirty="0" smtClean="0">
                <a:cs typeface="Courier New" pitchFamily="49" charset="0"/>
              </a:rPr>
              <a:t>– lefoglalni kívánt memóriaterület mérete</a:t>
            </a: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endParaRPr lang="hu-HU" sz="2400" dirty="0" smtClean="0">
              <a:cs typeface="Courier New" pitchFamily="49" charset="0"/>
            </a:endParaRP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r>
              <a:rPr lang="hu-HU" sz="2400" dirty="0" smtClean="0">
                <a:cs typeface="Courier New" pitchFamily="49" charset="0"/>
              </a:rPr>
              <a:t>Visszatérési érték:</a:t>
            </a: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hu-HU" sz="1900" dirty="0" smtClean="0">
                <a:cs typeface="Courier New" pitchFamily="49" charset="0"/>
              </a:rPr>
              <a:t>Az eredmény hibakódja</a:t>
            </a:r>
          </a:p>
          <a:p>
            <a:pPr marL="715963" indent="-715963">
              <a:buNone/>
              <a:tabLst>
                <a:tab pos="722313" algn="l"/>
                <a:tab pos="1798638" algn="l"/>
              </a:tabLst>
            </a:pPr>
            <a:r>
              <a:rPr lang="hu-HU" sz="1800" b="1" dirty="0">
                <a:cs typeface="Courier New" pitchFamily="49" charset="0"/>
              </a:rPr>
              <a:t>	</a:t>
            </a:r>
            <a:r>
              <a:rPr lang="hu-HU" sz="1800" b="1" dirty="0" smtClean="0">
                <a:cs typeface="Courier New" pitchFamily="49" charset="0"/>
              </a:rPr>
              <a:t>(</a:t>
            </a:r>
            <a:r>
              <a:rPr lang="hu-HU" sz="1800" dirty="0" err="1" smtClean="0">
                <a:cs typeface="Courier New" pitchFamily="49" charset="0"/>
              </a:rPr>
              <a:t>cudaSuccess</a:t>
            </a:r>
            <a:r>
              <a:rPr lang="hu-HU" sz="1800" dirty="0">
                <a:cs typeface="Courier New" pitchFamily="49" charset="0"/>
              </a:rPr>
              <a:t>, </a:t>
            </a:r>
            <a:r>
              <a:rPr lang="hu-HU" sz="1800" dirty="0" err="1" smtClean="0">
                <a:cs typeface="Courier New" pitchFamily="49" charset="0"/>
              </a:rPr>
              <a:t>cudaErrorMemoryAllocation</a:t>
            </a:r>
            <a:r>
              <a:rPr lang="hu-HU" sz="1800" dirty="0" smtClean="0">
                <a:cs typeface="Courier New" pitchFamily="49" charset="0"/>
              </a:rPr>
              <a:t>)</a:t>
            </a:r>
            <a:endParaRPr lang="en-GB" sz="18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41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CUDA memóriakezelő függvények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16224"/>
            <a:ext cx="8229600" cy="4781128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  <a:tabLst>
                <a:tab pos="2514600" algn="l"/>
              </a:tabLst>
            </a:pP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cudaError_t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cudaMemcpy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void* </a:t>
            </a:r>
            <a:r>
              <a:rPr lang="en-GB" sz="1800" b="1" dirty="0" err="1" smtClean="0">
                <a:latin typeface="Courier New" pitchFamily="49" charset="0"/>
                <a:cs typeface="Courier New" pitchFamily="49" charset="0"/>
              </a:rPr>
              <a:t>dst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,</a:t>
            </a:r>
            <a:endParaRPr lang="hu-HU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2514600" algn="l"/>
              </a:tabLst>
            </a:pP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800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void* </a:t>
            </a:r>
            <a:r>
              <a:rPr lang="en-GB" sz="1800" b="1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,</a:t>
            </a:r>
            <a:endParaRPr lang="hu-HU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2514600" algn="l"/>
              </a:tabLst>
            </a:pP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800" b="1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count,</a:t>
            </a:r>
            <a:endParaRPr lang="hu-HU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2514600" algn="l"/>
              </a:tabLst>
            </a:pP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800" b="1" dirty="0" err="1" smtClean="0">
                <a:latin typeface="Courier New" pitchFamily="49" charset="0"/>
                <a:cs typeface="Courier New" pitchFamily="49" charset="0"/>
              </a:rPr>
              <a:t>enum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cudaMemcpyKind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 kind)</a:t>
            </a:r>
            <a:endParaRPr lang="hu-HU" sz="24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hu-HU" sz="2400" dirty="0" smtClean="0">
                <a:cs typeface="Courier New" pitchFamily="49" charset="0"/>
              </a:rPr>
              <a:t>Paraméterek:</a:t>
            </a:r>
          </a:p>
          <a:p>
            <a:pPr marL="0" indent="0">
              <a:spcBef>
                <a:spcPts val="600"/>
              </a:spcBef>
              <a:buNone/>
              <a:tabLst>
                <a:tab pos="722313" algn="l"/>
                <a:tab pos="1798638" algn="l"/>
              </a:tabLst>
            </a:pP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800" b="1" dirty="0" err="1" smtClean="0">
                <a:latin typeface="Courier New" pitchFamily="49" charset="0"/>
                <a:cs typeface="Courier New" pitchFamily="49" charset="0"/>
              </a:rPr>
              <a:t>dst</a:t>
            </a:r>
            <a:r>
              <a:rPr lang="hu-HU" sz="2400" dirty="0" smtClean="0">
                <a:cs typeface="Courier New" pitchFamily="49" charset="0"/>
              </a:rPr>
              <a:t>	– cél memóriaterület mutatója</a:t>
            </a:r>
          </a:p>
          <a:p>
            <a:pPr marL="0" indent="0">
              <a:spcBef>
                <a:spcPts val="600"/>
              </a:spcBef>
              <a:buNone/>
              <a:tabLst>
                <a:tab pos="722313" algn="l"/>
                <a:tab pos="1798638" algn="l"/>
              </a:tabLst>
            </a:pPr>
            <a:r>
              <a:rPr lang="hu-HU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800" b="1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hu-HU" sz="1800" dirty="0">
                <a:cs typeface="Courier New" pitchFamily="49" charset="0"/>
              </a:rPr>
              <a:t>	</a:t>
            </a:r>
            <a:r>
              <a:rPr lang="hu-HU" sz="2400" dirty="0">
                <a:cs typeface="Courier New" pitchFamily="49" charset="0"/>
              </a:rPr>
              <a:t>– </a:t>
            </a:r>
            <a:r>
              <a:rPr lang="hu-HU" sz="2400" dirty="0" smtClean="0">
                <a:cs typeface="Courier New" pitchFamily="49" charset="0"/>
              </a:rPr>
              <a:t>forrás memóriaterületének mutatója</a:t>
            </a:r>
            <a:endParaRPr lang="hu-HU" sz="2400" dirty="0">
              <a:cs typeface="Courier New" pitchFamily="49" charset="0"/>
            </a:endParaRPr>
          </a:p>
          <a:p>
            <a:pPr marL="0" indent="0">
              <a:spcBef>
                <a:spcPts val="600"/>
              </a:spcBef>
              <a:buNone/>
              <a:tabLst>
                <a:tab pos="722313" algn="l"/>
                <a:tab pos="1798638" algn="l"/>
              </a:tabLst>
            </a:pPr>
            <a:r>
              <a:rPr lang="hu-HU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hu-HU" sz="1800" b="1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hu-HU" sz="1800" dirty="0">
                <a:cs typeface="Courier New" pitchFamily="49" charset="0"/>
              </a:rPr>
              <a:t>	</a:t>
            </a:r>
            <a:r>
              <a:rPr lang="hu-HU" sz="2400" dirty="0">
                <a:cs typeface="Courier New" pitchFamily="49" charset="0"/>
              </a:rPr>
              <a:t>– </a:t>
            </a:r>
            <a:r>
              <a:rPr lang="hu-HU" sz="2400" dirty="0" smtClean="0">
                <a:cs typeface="Courier New" pitchFamily="49" charset="0"/>
              </a:rPr>
              <a:t>másolni kíván byte-ok száma</a:t>
            </a:r>
            <a:endParaRPr lang="hu-HU" sz="2400" dirty="0">
              <a:cs typeface="Courier New" pitchFamily="49" charset="0"/>
            </a:endParaRPr>
          </a:p>
          <a:p>
            <a:pPr marL="0" indent="0">
              <a:spcBef>
                <a:spcPts val="600"/>
              </a:spcBef>
              <a:buNone/>
              <a:tabLst>
                <a:tab pos="722313" algn="l"/>
                <a:tab pos="1798638" algn="l"/>
                <a:tab pos="2330450" algn="l"/>
              </a:tabLst>
            </a:pP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hu-HU" sz="1800" b="1" dirty="0" err="1" smtClean="0">
                <a:latin typeface="Courier New" pitchFamily="49" charset="0"/>
                <a:cs typeface="Courier New" pitchFamily="49" charset="0"/>
              </a:rPr>
              <a:t>kind</a:t>
            </a:r>
            <a:r>
              <a:rPr lang="hu-HU" sz="2400" dirty="0" smtClean="0">
                <a:cs typeface="Courier New" pitchFamily="49" charset="0"/>
              </a:rPr>
              <a:t>	– </a:t>
            </a:r>
            <a:r>
              <a:rPr lang="hu-HU" sz="2400" dirty="0">
                <a:cs typeface="Courier New" pitchFamily="49" charset="0"/>
              </a:rPr>
              <a:t>Másolás </a:t>
            </a:r>
            <a:r>
              <a:rPr lang="hu-HU" sz="2400" dirty="0" smtClean="0">
                <a:cs typeface="Courier New" pitchFamily="49" charset="0"/>
              </a:rPr>
              <a:t>típusa:</a:t>
            </a:r>
          </a:p>
          <a:p>
            <a:pPr lvl="5">
              <a:spcBef>
                <a:spcPts val="600"/>
              </a:spcBef>
              <a:tabLst>
                <a:tab pos="722313" algn="l"/>
                <a:tab pos="1798638" algn="l"/>
                <a:tab pos="2330450" algn="l"/>
              </a:tabLst>
            </a:pPr>
            <a:r>
              <a:rPr lang="hu-HU" sz="2100" dirty="0" err="1" smtClean="0">
                <a:cs typeface="Courier New" pitchFamily="49" charset="0"/>
              </a:rPr>
              <a:t>cudaMemcpyHostToHost</a:t>
            </a:r>
            <a:r>
              <a:rPr lang="hu-HU" sz="2100" dirty="0" smtClean="0">
                <a:cs typeface="Courier New" pitchFamily="49" charset="0"/>
              </a:rPr>
              <a:t>,</a:t>
            </a:r>
          </a:p>
          <a:p>
            <a:pPr lvl="5">
              <a:spcBef>
                <a:spcPts val="600"/>
              </a:spcBef>
              <a:tabLst>
                <a:tab pos="722313" algn="l"/>
                <a:tab pos="1798638" algn="l"/>
                <a:tab pos="2330450" algn="l"/>
              </a:tabLst>
            </a:pPr>
            <a:r>
              <a:rPr lang="hu-HU" sz="2100" dirty="0" err="1" smtClean="0">
                <a:cs typeface="Courier New" pitchFamily="49" charset="0"/>
              </a:rPr>
              <a:t>cudaMemcpyHostToDevice</a:t>
            </a:r>
            <a:r>
              <a:rPr lang="hu-HU" sz="2100" dirty="0" smtClean="0">
                <a:cs typeface="Courier New" pitchFamily="49" charset="0"/>
              </a:rPr>
              <a:t>,</a:t>
            </a:r>
          </a:p>
          <a:p>
            <a:pPr lvl="5">
              <a:spcBef>
                <a:spcPts val="600"/>
              </a:spcBef>
              <a:tabLst>
                <a:tab pos="722313" algn="l"/>
                <a:tab pos="1798638" algn="l"/>
                <a:tab pos="2330450" algn="l"/>
              </a:tabLst>
            </a:pPr>
            <a:r>
              <a:rPr lang="hu-HU" sz="2100" dirty="0" err="1" smtClean="0">
                <a:cs typeface="Courier New" pitchFamily="49" charset="0"/>
              </a:rPr>
              <a:t>cudaMemcpyDeviceToHost</a:t>
            </a:r>
            <a:r>
              <a:rPr lang="hu-HU" sz="2100" dirty="0" smtClean="0">
                <a:cs typeface="Courier New" pitchFamily="49" charset="0"/>
              </a:rPr>
              <a:t>,</a:t>
            </a:r>
          </a:p>
          <a:p>
            <a:pPr lvl="5">
              <a:spcBef>
                <a:spcPts val="600"/>
              </a:spcBef>
              <a:tabLst>
                <a:tab pos="722313" algn="l"/>
                <a:tab pos="1798638" algn="l"/>
                <a:tab pos="2330450" algn="l"/>
              </a:tabLst>
            </a:pPr>
            <a:r>
              <a:rPr lang="hu-HU" sz="2100" dirty="0" err="1" smtClean="0">
                <a:cs typeface="Courier New" pitchFamily="49" charset="0"/>
              </a:rPr>
              <a:t>cudaMemcpyDeviceToDevice</a:t>
            </a:r>
            <a:endParaRPr lang="hu-HU" sz="2100" dirty="0" smtClean="0">
              <a:cs typeface="Courier New" pitchFamily="49" charset="0"/>
            </a:endParaRP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endParaRPr lang="hu-HU" sz="2400" dirty="0" smtClean="0">
              <a:cs typeface="Courier New" pitchFamily="49" charset="0"/>
            </a:endParaRP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r>
              <a:rPr lang="hu-HU" sz="2400" dirty="0" smtClean="0">
                <a:cs typeface="Courier New" pitchFamily="49" charset="0"/>
              </a:rPr>
              <a:t>Visszatérési érték:</a:t>
            </a:r>
          </a:p>
          <a:p>
            <a:pPr marL="715963" indent="-715963">
              <a:buNone/>
              <a:tabLst>
                <a:tab pos="722313" algn="l"/>
                <a:tab pos="1798638" algn="l"/>
              </a:tabLst>
            </a:pP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hu-HU" sz="2400" dirty="0" smtClean="0">
                <a:cs typeface="Courier New" pitchFamily="49" charset="0"/>
              </a:rPr>
              <a:t>Az </a:t>
            </a:r>
            <a:r>
              <a:rPr lang="hu-HU" sz="2400" dirty="0">
                <a:cs typeface="Courier New" pitchFamily="49" charset="0"/>
              </a:rPr>
              <a:t>eredmény hibakódja</a:t>
            </a:r>
            <a:br>
              <a:rPr lang="hu-HU" sz="2400" dirty="0">
                <a:cs typeface="Courier New" pitchFamily="49" charset="0"/>
              </a:rPr>
            </a:br>
            <a:r>
              <a:rPr lang="hu-HU" sz="2400" dirty="0">
                <a:cs typeface="Courier New" pitchFamily="49" charset="0"/>
              </a:rPr>
              <a:t>	</a:t>
            </a:r>
            <a:r>
              <a:rPr lang="hu-HU" sz="2400" dirty="0" smtClean="0">
                <a:cs typeface="Courier New" pitchFamily="49" charset="0"/>
              </a:rPr>
              <a:t>(</a:t>
            </a:r>
            <a:r>
              <a:rPr lang="hu-HU" sz="2400" dirty="0" err="1" smtClean="0">
                <a:cs typeface="Courier New" pitchFamily="49" charset="0"/>
              </a:rPr>
              <a:t>cudaSuccess</a:t>
            </a:r>
            <a:r>
              <a:rPr lang="hu-HU" sz="2400" dirty="0">
                <a:cs typeface="Courier New" pitchFamily="49" charset="0"/>
              </a:rPr>
              <a:t>, </a:t>
            </a:r>
            <a:r>
              <a:rPr lang="hu-HU" sz="2400" dirty="0" err="1">
                <a:cs typeface="Courier New" pitchFamily="49" charset="0"/>
              </a:rPr>
              <a:t>cudaErrorInvalidValue</a:t>
            </a:r>
            <a:r>
              <a:rPr lang="hu-HU" sz="2400" dirty="0">
                <a:cs typeface="Courier New" pitchFamily="49" charset="0"/>
              </a:rPr>
              <a:t>, </a:t>
            </a:r>
            <a:r>
              <a:rPr lang="hu-HU" sz="2400" dirty="0" err="1">
                <a:cs typeface="Courier New" pitchFamily="49" charset="0"/>
              </a:rPr>
              <a:t>cudaErrorInvalidDevicePointer</a:t>
            </a:r>
            <a:r>
              <a:rPr lang="hu-HU" sz="2400" dirty="0">
                <a:cs typeface="Courier New" pitchFamily="49" charset="0"/>
              </a:rPr>
              <a:t>, </a:t>
            </a:r>
            <a:r>
              <a:rPr lang="hu-HU" sz="2400" dirty="0" err="1" smtClean="0">
                <a:cs typeface="Courier New" pitchFamily="49" charset="0"/>
              </a:rPr>
              <a:t>cudaErrorInvalidMemcpyDirection</a:t>
            </a:r>
            <a:r>
              <a:rPr lang="hu-HU" sz="2400" dirty="0" smtClean="0">
                <a:cs typeface="Courier New" pitchFamily="49" charset="0"/>
              </a:rPr>
              <a:t>)</a:t>
            </a:r>
            <a:endParaRPr lang="hu-HU" sz="2400" dirty="0">
              <a:cs typeface="Courier New" pitchFamily="49" charset="0"/>
            </a:endParaRP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endParaRPr lang="en-GB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0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CUDA memóriakezelő függvények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3317875" algn="l"/>
              </a:tabLst>
            </a:pP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cudaError_t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b="1" dirty="0" err="1" smtClean="0">
                <a:latin typeface="Courier New" pitchFamily="49" charset="0"/>
                <a:cs typeface="Courier New" pitchFamily="49" charset="0"/>
              </a:rPr>
              <a:t>cuda</a:t>
            </a: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Free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(void* </a:t>
            </a:r>
            <a:r>
              <a:rPr lang="en-GB" sz="1800" b="1" dirty="0" err="1" smtClean="0">
                <a:latin typeface="Courier New" pitchFamily="49" charset="0"/>
                <a:cs typeface="Courier New" pitchFamily="49" charset="0"/>
              </a:rPr>
              <a:t>devPtr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hu-HU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hu-HU" sz="24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hu-HU" sz="2400" dirty="0" smtClean="0">
                <a:cs typeface="Courier New" pitchFamily="49" charset="0"/>
              </a:rPr>
              <a:t>Paraméterek:</a:t>
            </a: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800" b="1" dirty="0" err="1" smtClean="0">
                <a:latin typeface="Courier New" pitchFamily="49" charset="0"/>
                <a:cs typeface="Courier New" pitchFamily="49" charset="0"/>
              </a:rPr>
              <a:t>devPtr</a:t>
            </a:r>
            <a:r>
              <a:rPr lang="hu-HU" sz="2400" dirty="0" smtClean="0">
                <a:cs typeface="Courier New" pitchFamily="49" charset="0"/>
              </a:rPr>
              <a:t>	</a:t>
            </a:r>
            <a:r>
              <a:rPr lang="hu-HU" sz="1900" dirty="0" smtClean="0">
                <a:cs typeface="Courier New" pitchFamily="49" charset="0"/>
              </a:rPr>
              <a:t>– a felszabadítani kívánt memóriaterület</a:t>
            </a:r>
            <a:br>
              <a:rPr lang="hu-HU" sz="1900" dirty="0" smtClean="0">
                <a:cs typeface="Courier New" pitchFamily="49" charset="0"/>
              </a:rPr>
            </a:br>
            <a:r>
              <a:rPr lang="hu-HU" sz="1900" dirty="0" smtClean="0">
                <a:cs typeface="Courier New" pitchFamily="49" charset="0"/>
              </a:rPr>
              <a:t>		mutatója</a:t>
            </a: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endParaRPr lang="hu-HU" sz="2400" dirty="0" smtClean="0">
              <a:cs typeface="Courier New" pitchFamily="49" charset="0"/>
            </a:endParaRP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r>
              <a:rPr lang="hu-HU" sz="2400" dirty="0" smtClean="0">
                <a:cs typeface="Courier New" pitchFamily="49" charset="0"/>
              </a:rPr>
              <a:t>Visszatérési érték:</a:t>
            </a:r>
          </a:p>
          <a:p>
            <a:pPr marL="715963" indent="-715963">
              <a:buNone/>
              <a:tabLst>
                <a:tab pos="722313" algn="l"/>
                <a:tab pos="1798638" algn="l"/>
              </a:tabLst>
            </a:pP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hu-HU" sz="2200" dirty="0" smtClean="0">
                <a:cs typeface="Courier New" pitchFamily="49" charset="0"/>
              </a:rPr>
              <a:t>Az </a:t>
            </a:r>
            <a:r>
              <a:rPr lang="hu-HU" sz="2200" dirty="0">
                <a:cs typeface="Courier New" pitchFamily="49" charset="0"/>
              </a:rPr>
              <a:t>eredmény hibakódja</a:t>
            </a:r>
            <a:r>
              <a:rPr lang="hu-HU" sz="2400" dirty="0">
                <a:cs typeface="Courier New" pitchFamily="49" charset="0"/>
              </a:rPr>
              <a:t/>
            </a:r>
            <a:br>
              <a:rPr lang="hu-HU" sz="2400" dirty="0">
                <a:cs typeface="Courier New" pitchFamily="49" charset="0"/>
              </a:rPr>
            </a:br>
            <a:r>
              <a:rPr lang="hu-HU" sz="1800" dirty="0">
                <a:cs typeface="Courier New" pitchFamily="49" charset="0"/>
              </a:rPr>
              <a:t>	(</a:t>
            </a:r>
            <a:r>
              <a:rPr lang="hu-HU" sz="1800" dirty="0" err="1">
                <a:cs typeface="Courier New" pitchFamily="49" charset="0"/>
              </a:rPr>
              <a:t>cudaSuccess</a:t>
            </a:r>
            <a:r>
              <a:rPr lang="hu-HU" sz="1800" dirty="0">
                <a:cs typeface="Courier New" pitchFamily="49" charset="0"/>
              </a:rPr>
              <a:t>, </a:t>
            </a:r>
            <a:r>
              <a:rPr lang="hu-HU" sz="1800" dirty="0" err="1">
                <a:cs typeface="Courier New" pitchFamily="49" charset="0"/>
              </a:rPr>
              <a:t>cudaErrorInvalidDevicePointer</a:t>
            </a:r>
            <a:r>
              <a:rPr lang="hu-HU" sz="1800" dirty="0">
                <a:cs typeface="Courier New" pitchFamily="49" charset="0"/>
              </a:rPr>
              <a:t>, </a:t>
            </a:r>
            <a:r>
              <a:rPr lang="hu-HU" sz="1800" dirty="0" err="1">
                <a:cs typeface="Courier New" pitchFamily="49" charset="0"/>
              </a:rPr>
              <a:t>cudaErrorInitializationError</a:t>
            </a:r>
            <a:r>
              <a:rPr lang="hu-HU" sz="1800" dirty="0">
                <a:cs typeface="Courier New" pitchFamily="49" charset="0"/>
              </a:rPr>
              <a:t>)</a:t>
            </a:r>
            <a:endParaRPr lang="en-GB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5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Vektorok összeadása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u-HU" dirty="0" smtClean="0"/>
                  <a:t>Adott a vektorokon végzett összeadás művelet: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i="1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hu-HU" b="0" i="1" smtClean="0">
                          <a:latin typeface="Cambria Math"/>
                        </a:rPr>
                        <m:t>, </m:t>
                      </m:r>
                      <m:acc>
                        <m:accPr>
                          <m:chr m:val="̅"/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i="1"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hu-HU" b="0" i="1" smtClean="0">
                          <a:latin typeface="Cambria Math"/>
                        </a:rPr>
                        <m:t>,</m:t>
                      </m:r>
                      <m:acc>
                        <m:accPr>
                          <m:chr m:val="̅"/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i="1"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hu-HU" i="1" smtClean="0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hu-HU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hu-HU" i="1">
                              <a:latin typeface="Cambria Math"/>
                              <a:ea typeface="Cambria Math"/>
                            </a:rPr>
                            <m:t>ℝ</m:t>
                          </m:r>
                        </m:e>
                        <m:sup>
                          <m:r>
                            <a:rPr lang="hu-HU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hu-HU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b="0" i="1" smtClean="0"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hu-HU" b="0" i="0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hu-HU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b="0" i="1" smtClean="0">
                              <a:latin typeface="Cambria Math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hu-HU" dirty="0" smtClean="0"/>
              </a:p>
              <a:p>
                <a:r>
                  <a:rPr lang="hu-HU" dirty="0" smtClean="0"/>
                  <a:t>C-ben:</a:t>
                </a:r>
              </a:p>
              <a:p>
                <a:pPr lvl="1"/>
                <a:r>
                  <a:rPr lang="hu-HU" dirty="0" smtClean="0"/>
                  <a:t>megoldás ciklussal</a:t>
                </a: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zövegdoboz 3"/>
          <p:cNvSpPr txBox="1"/>
          <p:nvPr/>
        </p:nvSpPr>
        <p:spPr>
          <a:xfrm>
            <a:off x="683568" y="4221088"/>
            <a:ext cx="7776864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a, b, c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hu-HU" b="1" dirty="0" smtClean="0">
              <a:latin typeface="Courier New" pitchFamily="49" charset="0"/>
              <a:cs typeface="Courier New" pitchFamily="49" charset="0"/>
            </a:endParaRPr>
          </a:p>
          <a:p>
            <a:endParaRPr lang="hu-HU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 // ...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hu-HU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(i=0; i&lt;n; i++) {</a:t>
            </a:r>
          </a:p>
          <a:p>
            <a:r>
              <a:rPr lang="hu-HU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    c[i] = a[i] + b[i];</a:t>
            </a:r>
          </a:p>
          <a:p>
            <a:r>
              <a:rPr lang="hu-HU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Vektorok összege </a:t>
            </a:r>
            <a:r>
              <a:rPr lang="hu-HU" dirty="0" err="1" smtClean="0"/>
              <a:t>GPU-n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04_</a:t>
            </a:r>
            <a:r>
              <a:rPr lang="hu-HU" dirty="0" err="1" smtClean="0"/>
              <a:t>VectorAdd.cu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err="1" smtClean="0"/>
              <a:t>GPU-n</a:t>
            </a:r>
            <a:r>
              <a:rPr lang="hu-HU" dirty="0" smtClean="0"/>
              <a:t> </a:t>
            </a:r>
            <a:r>
              <a:rPr lang="hu-HU" dirty="0" err="1" smtClean="0"/>
              <a:t>a</a:t>
            </a:r>
            <a:r>
              <a:rPr lang="hu-HU" dirty="0" smtClean="0"/>
              <a:t> kernelek több példányban párhuzamosan indíthatóak el.</a:t>
            </a:r>
          </a:p>
          <a:p>
            <a:pPr lvl="1"/>
            <a:r>
              <a:rPr lang="hu-HU" dirty="0" smtClean="0"/>
              <a:t>Az indítási struktúrát függvényhíváskor a &lt;&lt;&lt;…&gt;&gt;&gt; operátorral adhatjuk meg.</a:t>
            </a:r>
          </a:p>
          <a:p>
            <a:pPr lvl="2"/>
            <a:r>
              <a:rPr lang="hu-HU" dirty="0" smtClean="0"/>
              <a:t>pl.: add&lt;&lt;&lt;N, 1&gt;&gt;&gt;(…) az add függvényt N példányban (blokkban) indítja el.</a:t>
            </a:r>
          </a:p>
          <a:p>
            <a:pPr lvl="2"/>
            <a:r>
              <a:rPr lang="hu-HU" dirty="0" smtClean="0"/>
              <a:t>Minden vektor indexhez külön szálat indíthatunk.</a:t>
            </a:r>
          </a:p>
          <a:p>
            <a:pPr lvl="1"/>
            <a:r>
              <a:rPr lang="hu-HU" dirty="0" smtClean="0"/>
              <a:t>Az indexelés a függvényen belül történik</a:t>
            </a:r>
          </a:p>
          <a:p>
            <a:pPr lvl="2"/>
            <a:r>
              <a:rPr lang="hu-HU" dirty="0" smtClean="0"/>
              <a:t>A kernelen belül a szálak egy egyedi azonosítót kapnak, amelyet a </a:t>
            </a:r>
            <a:r>
              <a:rPr lang="hu-HU" dirty="0" err="1" smtClean="0"/>
              <a:t>blockIdx</a:t>
            </a:r>
            <a:r>
              <a:rPr lang="hu-HU" dirty="0" smtClean="0"/>
              <a:t> beépítet változón keresztül érhetünk el.</a:t>
            </a:r>
          </a:p>
          <a:p>
            <a:pPr lvl="3"/>
            <a:r>
              <a:rPr lang="hu-HU" dirty="0" smtClean="0"/>
              <a:t>Ez egy 3 dimenziós struktúra, aminek most csak az leső, x dimenzióját használjuk.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94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églalap 66"/>
          <p:cNvSpPr/>
          <p:nvPr/>
        </p:nvSpPr>
        <p:spPr>
          <a:xfrm>
            <a:off x="6309240" y="2852936"/>
            <a:ext cx="648072" cy="29724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dirty="0"/>
              <a:t>n</a:t>
            </a:r>
            <a:r>
              <a:rPr lang="hu-HU" dirty="0" smtClean="0"/>
              <a:t>.</a:t>
            </a:r>
          </a:p>
          <a:p>
            <a:pPr algn="ctr"/>
            <a:r>
              <a:rPr lang="hu-HU" dirty="0" smtClean="0"/>
              <a:t>szál</a:t>
            </a:r>
            <a:endParaRPr lang="hu-HU" dirty="0"/>
          </a:p>
        </p:txBody>
      </p:sp>
      <p:sp>
        <p:nvSpPr>
          <p:cNvPr id="66" name="Téglalap 65"/>
          <p:cNvSpPr/>
          <p:nvPr/>
        </p:nvSpPr>
        <p:spPr>
          <a:xfrm>
            <a:off x="4365022" y="2852936"/>
            <a:ext cx="648072" cy="29724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dirty="0"/>
              <a:t>6</a:t>
            </a:r>
            <a:r>
              <a:rPr lang="hu-HU" dirty="0" smtClean="0"/>
              <a:t>.</a:t>
            </a:r>
          </a:p>
          <a:p>
            <a:pPr algn="ctr"/>
            <a:r>
              <a:rPr lang="hu-HU" dirty="0" smtClean="0"/>
              <a:t>szál</a:t>
            </a:r>
            <a:endParaRPr lang="hu-HU" dirty="0"/>
          </a:p>
        </p:txBody>
      </p:sp>
      <p:sp>
        <p:nvSpPr>
          <p:cNvPr id="65" name="Téglalap 64"/>
          <p:cNvSpPr/>
          <p:nvPr/>
        </p:nvSpPr>
        <p:spPr>
          <a:xfrm>
            <a:off x="3716950" y="2852936"/>
            <a:ext cx="648072" cy="29724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dirty="0"/>
              <a:t>5</a:t>
            </a:r>
            <a:r>
              <a:rPr lang="hu-HU" dirty="0" smtClean="0"/>
              <a:t>.</a:t>
            </a:r>
          </a:p>
          <a:p>
            <a:pPr algn="ctr"/>
            <a:r>
              <a:rPr lang="hu-HU" dirty="0" smtClean="0"/>
              <a:t>szál</a:t>
            </a:r>
            <a:endParaRPr lang="hu-HU" dirty="0"/>
          </a:p>
        </p:txBody>
      </p:sp>
      <p:sp>
        <p:nvSpPr>
          <p:cNvPr id="64" name="Téglalap 63"/>
          <p:cNvSpPr/>
          <p:nvPr/>
        </p:nvSpPr>
        <p:spPr>
          <a:xfrm>
            <a:off x="3068879" y="2852936"/>
            <a:ext cx="648072" cy="29724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dirty="0"/>
              <a:t>4</a:t>
            </a:r>
            <a:r>
              <a:rPr lang="hu-HU" dirty="0" smtClean="0"/>
              <a:t>.</a:t>
            </a:r>
          </a:p>
          <a:p>
            <a:pPr algn="ctr"/>
            <a:r>
              <a:rPr lang="hu-HU" dirty="0" smtClean="0"/>
              <a:t>szál</a:t>
            </a:r>
            <a:endParaRPr lang="hu-HU" dirty="0"/>
          </a:p>
        </p:txBody>
      </p:sp>
      <p:sp>
        <p:nvSpPr>
          <p:cNvPr id="63" name="Téglalap 62"/>
          <p:cNvSpPr/>
          <p:nvPr/>
        </p:nvSpPr>
        <p:spPr>
          <a:xfrm>
            <a:off x="2420807" y="2852936"/>
            <a:ext cx="648072" cy="29724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dirty="0"/>
              <a:t>3</a:t>
            </a:r>
            <a:r>
              <a:rPr lang="hu-HU" dirty="0" smtClean="0"/>
              <a:t>.</a:t>
            </a:r>
          </a:p>
          <a:p>
            <a:pPr algn="ctr"/>
            <a:r>
              <a:rPr lang="hu-HU" dirty="0" smtClean="0"/>
              <a:t>szál</a:t>
            </a:r>
            <a:endParaRPr lang="hu-HU" dirty="0"/>
          </a:p>
        </p:txBody>
      </p:sp>
      <p:sp>
        <p:nvSpPr>
          <p:cNvPr id="62" name="Téglalap 61"/>
          <p:cNvSpPr/>
          <p:nvPr/>
        </p:nvSpPr>
        <p:spPr>
          <a:xfrm>
            <a:off x="1772736" y="2852936"/>
            <a:ext cx="648072" cy="29724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dirty="0" smtClean="0"/>
              <a:t>2.</a:t>
            </a:r>
          </a:p>
          <a:p>
            <a:pPr algn="ctr"/>
            <a:r>
              <a:rPr lang="hu-HU" dirty="0" smtClean="0"/>
              <a:t>szál</a:t>
            </a:r>
            <a:endParaRPr lang="hu-HU" dirty="0"/>
          </a:p>
        </p:txBody>
      </p:sp>
      <p:sp>
        <p:nvSpPr>
          <p:cNvPr id="61" name="Téglalap 60"/>
          <p:cNvSpPr/>
          <p:nvPr/>
        </p:nvSpPr>
        <p:spPr>
          <a:xfrm>
            <a:off x="1124664" y="2852936"/>
            <a:ext cx="648072" cy="29724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dirty="0" smtClean="0"/>
              <a:t>1.</a:t>
            </a:r>
          </a:p>
          <a:p>
            <a:pPr algn="ctr"/>
            <a:r>
              <a:rPr lang="hu-HU" dirty="0" smtClean="0"/>
              <a:t>szál</a:t>
            </a:r>
            <a:endParaRPr lang="hu-HU" dirty="0"/>
          </a:p>
        </p:txBody>
      </p:sp>
      <p:sp>
        <p:nvSpPr>
          <p:cNvPr id="31" name="Ellipszis 30"/>
          <p:cNvSpPr/>
          <p:nvPr/>
        </p:nvSpPr>
        <p:spPr>
          <a:xfrm>
            <a:off x="1331640" y="4018937"/>
            <a:ext cx="288032" cy="28803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Vektorok összege </a:t>
            </a:r>
            <a:r>
              <a:rPr lang="hu-HU" dirty="0" err="1"/>
              <a:t>GPU-n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GPU kódban általában minden adatelemhez külön feldolgozó szálat rendelünk.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1124664" y="3501008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A[1]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1772736" y="3501008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A[2]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2420808" y="3501008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A[3]</a:t>
            </a:r>
            <a:endParaRPr lang="hu-HU" dirty="0"/>
          </a:p>
        </p:txBody>
      </p:sp>
      <p:sp>
        <p:nvSpPr>
          <p:cNvPr id="8" name="Téglalap 7"/>
          <p:cNvSpPr/>
          <p:nvPr/>
        </p:nvSpPr>
        <p:spPr>
          <a:xfrm>
            <a:off x="3068880" y="3501008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A[4]</a:t>
            </a:r>
            <a:endParaRPr lang="hu-HU" dirty="0"/>
          </a:p>
        </p:txBody>
      </p:sp>
      <p:sp>
        <p:nvSpPr>
          <p:cNvPr id="9" name="Téglalap 8"/>
          <p:cNvSpPr/>
          <p:nvPr/>
        </p:nvSpPr>
        <p:spPr>
          <a:xfrm>
            <a:off x="3716952" y="3501008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A[5]</a:t>
            </a:r>
            <a:endParaRPr lang="hu-HU" dirty="0"/>
          </a:p>
        </p:txBody>
      </p:sp>
      <p:sp>
        <p:nvSpPr>
          <p:cNvPr id="11" name="Téglalap 10"/>
          <p:cNvSpPr/>
          <p:nvPr/>
        </p:nvSpPr>
        <p:spPr>
          <a:xfrm>
            <a:off x="4365024" y="3501008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A[6]</a:t>
            </a:r>
            <a:endParaRPr lang="hu-HU" dirty="0"/>
          </a:p>
        </p:txBody>
      </p:sp>
      <p:sp>
        <p:nvSpPr>
          <p:cNvPr id="12" name="Téglalap 11"/>
          <p:cNvSpPr/>
          <p:nvPr/>
        </p:nvSpPr>
        <p:spPr>
          <a:xfrm>
            <a:off x="5013096" y="3501008"/>
            <a:ext cx="12961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…</a:t>
            </a:r>
            <a:endParaRPr lang="hu-HU" dirty="0"/>
          </a:p>
        </p:txBody>
      </p:sp>
      <p:sp>
        <p:nvSpPr>
          <p:cNvPr id="13" name="Téglalap 12"/>
          <p:cNvSpPr/>
          <p:nvPr/>
        </p:nvSpPr>
        <p:spPr>
          <a:xfrm>
            <a:off x="6309240" y="3501008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A[n]</a:t>
            </a:r>
            <a:endParaRPr lang="hu-HU" dirty="0"/>
          </a:p>
        </p:txBody>
      </p:sp>
      <p:sp>
        <p:nvSpPr>
          <p:cNvPr id="14" name="Téglalap 13"/>
          <p:cNvSpPr/>
          <p:nvPr/>
        </p:nvSpPr>
        <p:spPr>
          <a:xfrm>
            <a:off x="1124664" y="4465444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B[1]</a:t>
            </a:r>
            <a:endParaRPr lang="hu-HU" dirty="0"/>
          </a:p>
        </p:txBody>
      </p:sp>
      <p:sp>
        <p:nvSpPr>
          <p:cNvPr id="15" name="Téglalap 14"/>
          <p:cNvSpPr/>
          <p:nvPr/>
        </p:nvSpPr>
        <p:spPr>
          <a:xfrm>
            <a:off x="1772736" y="4465444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B[2]</a:t>
            </a:r>
            <a:endParaRPr lang="hu-HU" dirty="0"/>
          </a:p>
        </p:txBody>
      </p:sp>
      <p:sp>
        <p:nvSpPr>
          <p:cNvPr id="16" name="Téglalap 15"/>
          <p:cNvSpPr/>
          <p:nvPr/>
        </p:nvSpPr>
        <p:spPr>
          <a:xfrm>
            <a:off x="2420808" y="4465444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B[3]</a:t>
            </a:r>
            <a:endParaRPr lang="hu-HU" dirty="0"/>
          </a:p>
        </p:txBody>
      </p:sp>
      <p:sp>
        <p:nvSpPr>
          <p:cNvPr id="17" name="Téglalap 16"/>
          <p:cNvSpPr/>
          <p:nvPr/>
        </p:nvSpPr>
        <p:spPr>
          <a:xfrm>
            <a:off x="3068880" y="4465444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B[4]</a:t>
            </a:r>
            <a:endParaRPr lang="hu-HU" dirty="0"/>
          </a:p>
        </p:txBody>
      </p:sp>
      <p:sp>
        <p:nvSpPr>
          <p:cNvPr id="18" name="Téglalap 17"/>
          <p:cNvSpPr/>
          <p:nvPr/>
        </p:nvSpPr>
        <p:spPr>
          <a:xfrm>
            <a:off x="3716952" y="4465444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B[5]</a:t>
            </a:r>
            <a:endParaRPr lang="hu-HU" dirty="0"/>
          </a:p>
        </p:txBody>
      </p:sp>
      <p:sp>
        <p:nvSpPr>
          <p:cNvPr id="19" name="Téglalap 18"/>
          <p:cNvSpPr/>
          <p:nvPr/>
        </p:nvSpPr>
        <p:spPr>
          <a:xfrm>
            <a:off x="4365024" y="4465444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B[6]</a:t>
            </a:r>
            <a:endParaRPr lang="hu-HU" dirty="0"/>
          </a:p>
        </p:txBody>
      </p:sp>
      <p:sp>
        <p:nvSpPr>
          <p:cNvPr id="20" name="Téglalap 19"/>
          <p:cNvSpPr/>
          <p:nvPr/>
        </p:nvSpPr>
        <p:spPr>
          <a:xfrm>
            <a:off x="5013096" y="4465444"/>
            <a:ext cx="12961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…</a:t>
            </a:r>
            <a:endParaRPr lang="hu-HU" dirty="0"/>
          </a:p>
        </p:txBody>
      </p:sp>
      <p:sp>
        <p:nvSpPr>
          <p:cNvPr id="21" name="Téglalap 20"/>
          <p:cNvSpPr/>
          <p:nvPr/>
        </p:nvSpPr>
        <p:spPr>
          <a:xfrm>
            <a:off x="6309240" y="4465444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B[n]</a:t>
            </a:r>
            <a:endParaRPr lang="hu-HU" dirty="0"/>
          </a:p>
        </p:txBody>
      </p:sp>
      <p:sp>
        <p:nvSpPr>
          <p:cNvPr id="22" name="Téglalap 21"/>
          <p:cNvSpPr/>
          <p:nvPr/>
        </p:nvSpPr>
        <p:spPr>
          <a:xfrm>
            <a:off x="1124664" y="5422773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C[1]</a:t>
            </a:r>
            <a:endParaRPr lang="hu-HU" dirty="0"/>
          </a:p>
        </p:txBody>
      </p:sp>
      <p:sp>
        <p:nvSpPr>
          <p:cNvPr id="23" name="Téglalap 22"/>
          <p:cNvSpPr/>
          <p:nvPr/>
        </p:nvSpPr>
        <p:spPr>
          <a:xfrm>
            <a:off x="1772736" y="5422773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C[2]</a:t>
            </a:r>
            <a:endParaRPr lang="hu-HU" dirty="0"/>
          </a:p>
        </p:txBody>
      </p:sp>
      <p:sp>
        <p:nvSpPr>
          <p:cNvPr id="24" name="Téglalap 23"/>
          <p:cNvSpPr/>
          <p:nvPr/>
        </p:nvSpPr>
        <p:spPr>
          <a:xfrm>
            <a:off x="2420808" y="5422773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C[3]</a:t>
            </a:r>
            <a:endParaRPr lang="hu-HU" dirty="0"/>
          </a:p>
        </p:txBody>
      </p:sp>
      <p:sp>
        <p:nvSpPr>
          <p:cNvPr id="25" name="Téglalap 24"/>
          <p:cNvSpPr/>
          <p:nvPr/>
        </p:nvSpPr>
        <p:spPr>
          <a:xfrm>
            <a:off x="3068880" y="5422773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C[4]</a:t>
            </a:r>
            <a:endParaRPr lang="hu-HU" dirty="0"/>
          </a:p>
        </p:txBody>
      </p:sp>
      <p:sp>
        <p:nvSpPr>
          <p:cNvPr id="26" name="Téglalap 25"/>
          <p:cNvSpPr/>
          <p:nvPr/>
        </p:nvSpPr>
        <p:spPr>
          <a:xfrm>
            <a:off x="3716952" y="5422773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C[5]</a:t>
            </a:r>
            <a:endParaRPr lang="hu-HU" dirty="0"/>
          </a:p>
        </p:txBody>
      </p:sp>
      <p:sp>
        <p:nvSpPr>
          <p:cNvPr id="27" name="Téglalap 26"/>
          <p:cNvSpPr/>
          <p:nvPr/>
        </p:nvSpPr>
        <p:spPr>
          <a:xfrm>
            <a:off x="4365024" y="5422773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C[6]</a:t>
            </a:r>
            <a:endParaRPr lang="hu-HU" dirty="0"/>
          </a:p>
        </p:txBody>
      </p:sp>
      <p:sp>
        <p:nvSpPr>
          <p:cNvPr id="28" name="Téglalap 27"/>
          <p:cNvSpPr/>
          <p:nvPr/>
        </p:nvSpPr>
        <p:spPr>
          <a:xfrm>
            <a:off x="5013096" y="5422773"/>
            <a:ext cx="12961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…</a:t>
            </a:r>
            <a:endParaRPr lang="hu-HU" dirty="0"/>
          </a:p>
        </p:txBody>
      </p:sp>
      <p:sp>
        <p:nvSpPr>
          <p:cNvPr id="29" name="Téglalap 28"/>
          <p:cNvSpPr/>
          <p:nvPr/>
        </p:nvSpPr>
        <p:spPr>
          <a:xfrm>
            <a:off x="6309240" y="5422773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C[n]</a:t>
            </a:r>
            <a:endParaRPr lang="hu-HU" dirty="0"/>
          </a:p>
        </p:txBody>
      </p:sp>
      <p:sp>
        <p:nvSpPr>
          <p:cNvPr id="30" name="Pluszjel 29"/>
          <p:cNvSpPr/>
          <p:nvPr/>
        </p:nvSpPr>
        <p:spPr>
          <a:xfrm>
            <a:off x="1331640" y="4018937"/>
            <a:ext cx="288032" cy="288032"/>
          </a:xfrm>
          <a:prstGeom prst="mathPl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Ellipszis 31"/>
          <p:cNvSpPr/>
          <p:nvPr/>
        </p:nvSpPr>
        <p:spPr>
          <a:xfrm>
            <a:off x="1979712" y="4024745"/>
            <a:ext cx="288032" cy="28803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Pluszjel 32"/>
          <p:cNvSpPr/>
          <p:nvPr/>
        </p:nvSpPr>
        <p:spPr>
          <a:xfrm>
            <a:off x="1979712" y="4024745"/>
            <a:ext cx="288032" cy="288032"/>
          </a:xfrm>
          <a:prstGeom prst="mathPl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Ellipszis 33"/>
          <p:cNvSpPr/>
          <p:nvPr/>
        </p:nvSpPr>
        <p:spPr>
          <a:xfrm>
            <a:off x="2627784" y="4018937"/>
            <a:ext cx="288032" cy="28803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" name="Pluszjel 34"/>
          <p:cNvSpPr/>
          <p:nvPr/>
        </p:nvSpPr>
        <p:spPr>
          <a:xfrm>
            <a:off x="2627784" y="4018937"/>
            <a:ext cx="288032" cy="288032"/>
          </a:xfrm>
          <a:prstGeom prst="mathPl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Ellipszis 35"/>
          <p:cNvSpPr/>
          <p:nvPr/>
        </p:nvSpPr>
        <p:spPr>
          <a:xfrm>
            <a:off x="3275856" y="4018937"/>
            <a:ext cx="288032" cy="28803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Pluszjel 36"/>
          <p:cNvSpPr/>
          <p:nvPr/>
        </p:nvSpPr>
        <p:spPr>
          <a:xfrm>
            <a:off x="3275856" y="4018937"/>
            <a:ext cx="288032" cy="288032"/>
          </a:xfrm>
          <a:prstGeom prst="mathPl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/>
          <p:cNvSpPr/>
          <p:nvPr/>
        </p:nvSpPr>
        <p:spPr>
          <a:xfrm>
            <a:off x="3923928" y="4018937"/>
            <a:ext cx="288032" cy="28803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Pluszjel 38"/>
          <p:cNvSpPr/>
          <p:nvPr/>
        </p:nvSpPr>
        <p:spPr>
          <a:xfrm>
            <a:off x="3923928" y="4018937"/>
            <a:ext cx="288032" cy="288032"/>
          </a:xfrm>
          <a:prstGeom prst="mathPl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Ellipszis 39"/>
          <p:cNvSpPr/>
          <p:nvPr/>
        </p:nvSpPr>
        <p:spPr>
          <a:xfrm>
            <a:off x="4572000" y="4013654"/>
            <a:ext cx="288032" cy="28803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Pluszjel 40"/>
          <p:cNvSpPr/>
          <p:nvPr/>
        </p:nvSpPr>
        <p:spPr>
          <a:xfrm>
            <a:off x="4572000" y="4013654"/>
            <a:ext cx="288032" cy="288032"/>
          </a:xfrm>
          <a:prstGeom prst="mathPl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Ellipszis 41"/>
          <p:cNvSpPr/>
          <p:nvPr/>
        </p:nvSpPr>
        <p:spPr>
          <a:xfrm>
            <a:off x="6516216" y="4013654"/>
            <a:ext cx="288032" cy="28803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3" name="Pluszjel 42"/>
          <p:cNvSpPr/>
          <p:nvPr/>
        </p:nvSpPr>
        <p:spPr>
          <a:xfrm>
            <a:off x="6516216" y="4013654"/>
            <a:ext cx="288032" cy="288032"/>
          </a:xfrm>
          <a:prstGeom prst="mathPl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4" name="Ellipszis 43"/>
          <p:cNvSpPr/>
          <p:nvPr/>
        </p:nvSpPr>
        <p:spPr>
          <a:xfrm>
            <a:off x="1331640" y="4983959"/>
            <a:ext cx="288032" cy="28803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6" name="Egyenlő 45"/>
          <p:cNvSpPr/>
          <p:nvPr/>
        </p:nvSpPr>
        <p:spPr>
          <a:xfrm>
            <a:off x="1331640" y="4983959"/>
            <a:ext cx="288032" cy="288032"/>
          </a:xfrm>
          <a:prstGeom prst="mathEqua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9" name="Ellipszis 48"/>
          <p:cNvSpPr/>
          <p:nvPr/>
        </p:nvSpPr>
        <p:spPr>
          <a:xfrm>
            <a:off x="1979712" y="4983959"/>
            <a:ext cx="288032" cy="28803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0" name="Egyenlő 49"/>
          <p:cNvSpPr/>
          <p:nvPr/>
        </p:nvSpPr>
        <p:spPr>
          <a:xfrm>
            <a:off x="1979712" y="4983959"/>
            <a:ext cx="288032" cy="288032"/>
          </a:xfrm>
          <a:prstGeom prst="mathEqua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1" name="Ellipszis 50"/>
          <p:cNvSpPr/>
          <p:nvPr/>
        </p:nvSpPr>
        <p:spPr>
          <a:xfrm>
            <a:off x="2627784" y="4999947"/>
            <a:ext cx="288032" cy="28803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2" name="Egyenlő 51"/>
          <p:cNvSpPr/>
          <p:nvPr/>
        </p:nvSpPr>
        <p:spPr>
          <a:xfrm>
            <a:off x="2627784" y="4999947"/>
            <a:ext cx="288032" cy="288032"/>
          </a:xfrm>
          <a:prstGeom prst="mathEqua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3" name="Ellipszis 52"/>
          <p:cNvSpPr/>
          <p:nvPr/>
        </p:nvSpPr>
        <p:spPr>
          <a:xfrm>
            <a:off x="3275856" y="4999947"/>
            <a:ext cx="288032" cy="28803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4" name="Egyenlő 53"/>
          <p:cNvSpPr/>
          <p:nvPr/>
        </p:nvSpPr>
        <p:spPr>
          <a:xfrm>
            <a:off x="3275856" y="4999947"/>
            <a:ext cx="288032" cy="288032"/>
          </a:xfrm>
          <a:prstGeom prst="mathEqua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5" name="Ellipszis 54"/>
          <p:cNvSpPr/>
          <p:nvPr/>
        </p:nvSpPr>
        <p:spPr>
          <a:xfrm>
            <a:off x="3923928" y="4999947"/>
            <a:ext cx="288032" cy="28803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6" name="Egyenlő 55"/>
          <p:cNvSpPr/>
          <p:nvPr/>
        </p:nvSpPr>
        <p:spPr>
          <a:xfrm>
            <a:off x="3923928" y="4999947"/>
            <a:ext cx="288032" cy="288032"/>
          </a:xfrm>
          <a:prstGeom prst="mathEqua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7" name="Ellipszis 56"/>
          <p:cNvSpPr/>
          <p:nvPr/>
        </p:nvSpPr>
        <p:spPr>
          <a:xfrm>
            <a:off x="4572000" y="4999947"/>
            <a:ext cx="288032" cy="28803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8" name="Egyenlő 57"/>
          <p:cNvSpPr/>
          <p:nvPr/>
        </p:nvSpPr>
        <p:spPr>
          <a:xfrm>
            <a:off x="4572000" y="4999947"/>
            <a:ext cx="288032" cy="288032"/>
          </a:xfrm>
          <a:prstGeom prst="mathEqua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9" name="Ellipszis 58"/>
          <p:cNvSpPr/>
          <p:nvPr/>
        </p:nvSpPr>
        <p:spPr>
          <a:xfrm>
            <a:off x="6516216" y="4999947"/>
            <a:ext cx="288032" cy="28803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0" name="Egyenlő 59"/>
          <p:cNvSpPr/>
          <p:nvPr/>
        </p:nvSpPr>
        <p:spPr>
          <a:xfrm>
            <a:off x="6516216" y="4999947"/>
            <a:ext cx="288032" cy="288032"/>
          </a:xfrm>
          <a:prstGeom prst="mathEqua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Szövegdoboz 68"/>
              <p:cNvSpPr txBox="1"/>
              <p:nvPr/>
            </p:nvSpPr>
            <p:spPr>
              <a:xfrm>
                <a:off x="451318" y="3460447"/>
                <a:ext cx="31656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hu-HU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hu-HU" sz="2800" dirty="0"/>
              </a:p>
            </p:txBody>
          </p:sp>
        </mc:Choice>
        <mc:Fallback xmlns="">
          <p:sp>
            <p:nvSpPr>
              <p:cNvPr id="69" name="Szövegdoboz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18" y="3460447"/>
                <a:ext cx="316562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Szövegdoboz 69"/>
              <p:cNvSpPr txBox="1"/>
              <p:nvPr/>
            </p:nvSpPr>
            <p:spPr>
              <a:xfrm>
                <a:off x="451318" y="4425275"/>
                <a:ext cx="309252" cy="4403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hu-HU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hu-HU" sz="2800" dirty="0"/>
              </a:p>
            </p:txBody>
          </p:sp>
        </mc:Choice>
        <mc:Fallback xmlns="">
          <p:sp>
            <p:nvSpPr>
              <p:cNvPr id="70" name="Szövegdoboz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18" y="4425275"/>
                <a:ext cx="309252" cy="4403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Szövegdoboz 70"/>
              <p:cNvSpPr txBox="1"/>
              <p:nvPr/>
            </p:nvSpPr>
            <p:spPr>
              <a:xfrm>
                <a:off x="463982" y="5387349"/>
                <a:ext cx="28392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hu-HU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hu-HU" sz="2800" dirty="0"/>
              </a:p>
            </p:txBody>
          </p:sp>
        </mc:Choice>
        <mc:Fallback xmlns="">
          <p:sp>
            <p:nvSpPr>
              <p:cNvPr id="71" name="Szövegdoboz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982" y="5387349"/>
                <a:ext cx="283924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921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Vektorok összege </a:t>
            </a:r>
            <a:r>
              <a:rPr lang="hu-HU" dirty="0" err="1"/>
              <a:t>GPU-n</a:t>
            </a:r>
            <a:endParaRPr lang="en-GB" dirty="0"/>
          </a:p>
        </p:txBody>
      </p:sp>
      <p:sp>
        <p:nvSpPr>
          <p:cNvPr id="4" name="Szövegdoboz 3"/>
          <p:cNvSpPr txBox="1"/>
          <p:nvPr/>
        </p:nvSpPr>
        <p:spPr>
          <a:xfrm>
            <a:off x="176024" y="4653135"/>
            <a:ext cx="4248472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__global__ </a:t>
            </a:r>
            <a:r>
              <a:rPr lang="en-GB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void</a:t>
            </a:r>
            <a:endParaRPr lang="hu-HU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addKernel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4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* a, </a:t>
            </a:r>
            <a:r>
              <a:rPr lang="en-GB" sz="14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* b, </a:t>
            </a:r>
            <a:r>
              <a:rPr lang="en-GB" sz="14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* c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GB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4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b="1" dirty="0" err="1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1400" b="1" dirty="0" err="1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GB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&lt; N)</a:t>
            </a:r>
          </a:p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c[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] = a[</a:t>
            </a:r>
            <a:r>
              <a:rPr lang="en-GB" sz="1400" b="1" dirty="0" err="1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] + b[</a:t>
            </a:r>
            <a:r>
              <a:rPr lang="en-GB" sz="1400" b="1" dirty="0" err="1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endParaRPr lang="en-GB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GB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90753" y="2132856"/>
            <a:ext cx="4248472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__global__ </a:t>
            </a:r>
            <a:r>
              <a:rPr lang="en-GB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void</a:t>
            </a:r>
            <a:endParaRPr lang="hu-HU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addKernel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4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* a, </a:t>
            </a:r>
            <a:r>
              <a:rPr lang="en-GB" sz="14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* b, </a:t>
            </a:r>
            <a:r>
              <a:rPr lang="en-GB" sz="14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* c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GB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4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b="1" dirty="0" err="1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1400" b="1" dirty="0" err="1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GB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&lt; N)</a:t>
            </a:r>
          </a:p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c[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] = a[</a:t>
            </a:r>
            <a:r>
              <a:rPr lang="en-GB" sz="1400" b="1" dirty="0" err="1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] + b[</a:t>
            </a:r>
            <a:r>
              <a:rPr lang="en-GB" sz="1400" b="1" dirty="0" err="1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endParaRPr lang="en-GB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GB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727622" y="2131521"/>
            <a:ext cx="4248472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__global__ </a:t>
            </a:r>
            <a:r>
              <a:rPr lang="en-GB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void</a:t>
            </a:r>
            <a:endParaRPr lang="hu-HU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addKernel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4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* a, </a:t>
            </a:r>
            <a:r>
              <a:rPr lang="en-GB" sz="14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* b, </a:t>
            </a:r>
            <a:r>
              <a:rPr lang="en-GB" sz="14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* c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GB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4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b="1" dirty="0" err="1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1400" b="1" dirty="0" err="1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GB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&lt; N)</a:t>
            </a:r>
          </a:p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c[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] = a[</a:t>
            </a:r>
            <a:r>
              <a:rPr lang="en-GB" sz="1400" b="1" dirty="0" err="1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] + b[</a:t>
            </a:r>
            <a:r>
              <a:rPr lang="en-GB" sz="1400" b="1" dirty="0" err="1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endParaRPr lang="en-GB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GB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4727622" y="4653136"/>
            <a:ext cx="4248472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__global__ </a:t>
            </a:r>
            <a:r>
              <a:rPr lang="en-GB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void</a:t>
            </a:r>
            <a:endParaRPr lang="hu-HU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addKernel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4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* a, </a:t>
            </a:r>
            <a:r>
              <a:rPr lang="en-GB" sz="14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* b, </a:t>
            </a:r>
            <a:r>
              <a:rPr lang="en-GB" sz="14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* c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GB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4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b="1" dirty="0" err="1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1400" b="1" dirty="0" err="1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GB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&lt; N)</a:t>
            </a:r>
          </a:p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c[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] = a[</a:t>
            </a:r>
            <a:r>
              <a:rPr lang="en-GB" sz="1400" b="1" dirty="0" err="1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] + b[</a:t>
            </a:r>
            <a:r>
              <a:rPr lang="en-GB" sz="1400" b="1" dirty="0" err="1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endParaRPr lang="en-GB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GB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GB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190753" y="1762189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1. blokk</a:t>
            </a:r>
            <a:endParaRPr lang="en-GB" dirty="0"/>
          </a:p>
        </p:txBody>
      </p:sp>
      <p:sp>
        <p:nvSpPr>
          <p:cNvPr id="9" name="Szövegdoboz 8"/>
          <p:cNvSpPr txBox="1"/>
          <p:nvPr/>
        </p:nvSpPr>
        <p:spPr>
          <a:xfrm>
            <a:off x="194201" y="4283803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3. blokk</a:t>
            </a:r>
            <a:endParaRPr lang="en-GB" dirty="0"/>
          </a:p>
        </p:txBody>
      </p:sp>
      <p:sp>
        <p:nvSpPr>
          <p:cNvPr id="10" name="Szövegdoboz 9"/>
          <p:cNvSpPr txBox="1"/>
          <p:nvPr/>
        </p:nvSpPr>
        <p:spPr>
          <a:xfrm>
            <a:off x="4727622" y="1762189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2. blokk</a:t>
            </a:r>
            <a:endParaRPr lang="en-GB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4727622" y="4283803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4. blokk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00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Vektorok összege </a:t>
            </a:r>
            <a:r>
              <a:rPr lang="hu-HU" dirty="0" err="1" smtClean="0"/>
              <a:t>GPU-n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indexelés a függvényen belül történik</a:t>
            </a:r>
          </a:p>
          <a:p>
            <a:pPr lvl="1"/>
            <a:r>
              <a:rPr lang="hu-HU" dirty="0" smtClean="0"/>
              <a:t>A kernelen belül a szálak egy egyedi azonosítót kapnak, amelyet a </a:t>
            </a:r>
            <a:r>
              <a:rPr lang="hu-HU" dirty="0" err="1" smtClean="0"/>
              <a:t>blockIdx</a:t>
            </a:r>
            <a:r>
              <a:rPr lang="hu-HU" dirty="0" smtClean="0"/>
              <a:t> beépítet változón keresztül érhetünk el.</a:t>
            </a:r>
          </a:p>
          <a:p>
            <a:pPr lvl="2"/>
            <a:r>
              <a:rPr lang="hu-HU" dirty="0" smtClean="0"/>
              <a:t>Ez egy 3 dimenziós struktúra (x, y, z) indexekkel.</a:t>
            </a:r>
          </a:p>
          <a:p>
            <a:pPr lvl="2"/>
            <a:r>
              <a:rPr lang="hu-HU" dirty="0" smtClean="0"/>
              <a:t>Most csak az leső, x dimenzióját használjuk.</a:t>
            </a:r>
            <a:endParaRPr lang="en-GB" dirty="0"/>
          </a:p>
        </p:txBody>
      </p:sp>
      <p:sp>
        <p:nvSpPr>
          <p:cNvPr id="4" name="Szövegdoboz 3"/>
          <p:cNvSpPr txBox="1"/>
          <p:nvPr/>
        </p:nvSpPr>
        <p:spPr>
          <a:xfrm>
            <a:off x="536064" y="4509120"/>
            <a:ext cx="8068384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__global__ </a:t>
            </a:r>
            <a:r>
              <a:rPr lang="en-GB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hu-HU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600" b="1" dirty="0" err="1" smtClean="0">
                <a:latin typeface="Courier New" pitchFamily="49" charset="0"/>
                <a:cs typeface="Courier New" pitchFamily="49" charset="0"/>
              </a:rPr>
              <a:t>addKernel</a:t>
            </a:r>
            <a:r>
              <a:rPr lang="en-GB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6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600" b="1" dirty="0">
                <a:latin typeface="Courier New" pitchFamily="49" charset="0"/>
                <a:cs typeface="Courier New" pitchFamily="49" charset="0"/>
              </a:rPr>
              <a:t>* a, </a:t>
            </a:r>
            <a:r>
              <a:rPr lang="en-GB" sz="16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600" b="1" dirty="0">
                <a:latin typeface="Courier New" pitchFamily="49" charset="0"/>
                <a:cs typeface="Courier New" pitchFamily="49" charset="0"/>
              </a:rPr>
              <a:t>* b, </a:t>
            </a:r>
            <a:r>
              <a:rPr lang="en-GB" sz="16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600" b="1" dirty="0">
                <a:latin typeface="Courier New" pitchFamily="49" charset="0"/>
                <a:cs typeface="Courier New" pitchFamily="49" charset="0"/>
              </a:rPr>
              <a:t>* c</a:t>
            </a:r>
            <a:r>
              <a:rPr lang="en-GB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hu-HU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GB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6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600" b="1" dirty="0" err="1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1600" b="1" dirty="0" err="1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GB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GB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GB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600" b="1" dirty="0" err="1" smtClean="0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600" b="1" dirty="0">
                <a:latin typeface="Courier New" pitchFamily="49" charset="0"/>
                <a:cs typeface="Courier New" pitchFamily="49" charset="0"/>
              </a:rPr>
              <a:t>&lt; N)</a:t>
            </a:r>
          </a:p>
          <a:p>
            <a:r>
              <a:rPr lang="hu-HU" sz="16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1600" b="1" dirty="0" smtClean="0">
                <a:latin typeface="Courier New" pitchFamily="49" charset="0"/>
                <a:cs typeface="Courier New" pitchFamily="49" charset="0"/>
              </a:rPr>
              <a:t>c[</a:t>
            </a:r>
            <a:r>
              <a:rPr lang="en-GB" sz="1600" b="1" dirty="0" err="1" smtClean="0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600" b="1" dirty="0">
                <a:latin typeface="Courier New" pitchFamily="49" charset="0"/>
                <a:cs typeface="Courier New" pitchFamily="49" charset="0"/>
              </a:rPr>
              <a:t>] = a[</a:t>
            </a:r>
            <a:r>
              <a:rPr lang="en-GB" sz="1600" b="1" dirty="0" err="1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600" b="1" dirty="0">
                <a:latin typeface="Courier New" pitchFamily="49" charset="0"/>
                <a:cs typeface="Courier New" pitchFamily="49" charset="0"/>
              </a:rPr>
              <a:t>] + b[</a:t>
            </a:r>
            <a:r>
              <a:rPr lang="en-GB" sz="1600" b="1" dirty="0" err="1">
                <a:latin typeface="Courier New" pitchFamily="49" charset="0"/>
                <a:cs typeface="Courier New" pitchFamily="49" charset="0"/>
              </a:rPr>
              <a:t>tid</a:t>
            </a:r>
            <a:r>
              <a:rPr lang="en-GB" sz="16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endParaRPr lang="en-GB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GB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GB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847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Ami kimaradt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blokkokat lehet 2-, vagy 3- dimenziós struktúrában (rácsban) is indítani. Ilyenkor a &lt;&lt;&lt;…&gt;&gt;&gt; operátor első tagját dim3 típusú struktúra-ként kell megadni.</a:t>
            </a:r>
          </a:p>
          <a:p>
            <a:pPr lvl="1"/>
            <a:r>
              <a:rPr lang="hu-HU" dirty="0" smtClean="0"/>
              <a:t>Hasznos lehet 2-3 dimenziós adatok feldolgozáskor</a:t>
            </a:r>
          </a:p>
          <a:p>
            <a:pPr lvl="2"/>
            <a:r>
              <a:rPr lang="hu-HU" dirty="0" smtClean="0"/>
              <a:t>Pl.: mátrixok, képek, térfogati adatok, </a:t>
            </a:r>
            <a:r>
              <a:rPr lang="hu-HU" dirty="0" err="1" smtClean="0"/>
              <a:t>stb</a:t>
            </a:r>
            <a:r>
              <a:rPr lang="hu-HU" dirty="0" smtClean="0"/>
              <a:t>…</a:t>
            </a:r>
          </a:p>
          <a:p>
            <a:pPr lvl="1"/>
            <a:r>
              <a:rPr lang="hu-HU" dirty="0" smtClean="0"/>
              <a:t>A 2D tömbstruktúrát minden GPU támogatja, a 3D-t csak az újabbak.</a:t>
            </a:r>
          </a:p>
          <a:p>
            <a:pPr lvl="1"/>
            <a:r>
              <a:rPr lang="hu-HU" dirty="0" smtClean="0"/>
              <a:t>A rács méretére </a:t>
            </a:r>
            <a:r>
              <a:rPr lang="hu-HU" dirty="0" err="1" smtClean="0"/>
              <a:t>gpu-tól</a:t>
            </a:r>
            <a:r>
              <a:rPr lang="hu-HU" dirty="0" smtClean="0"/>
              <a:t> függően különböző </a:t>
            </a:r>
            <a:r>
              <a:rPr lang="hu-HU" dirty="0" err="1" smtClean="0"/>
              <a:t>korlátozásaok</a:t>
            </a:r>
            <a:r>
              <a:rPr lang="hu-HU" dirty="0" smtClean="0"/>
              <a:t> lehetnek.</a:t>
            </a:r>
          </a:p>
          <a:p>
            <a:pPr lvl="1"/>
            <a:endParaRPr lang="hu-HU" dirty="0" smtClean="0"/>
          </a:p>
          <a:p>
            <a:pPr lvl="1"/>
            <a:r>
              <a:rPr lang="hu-HU" dirty="0" smtClean="0"/>
              <a:t>A megkötésekkel kapcsolatban lásd: CUDA C </a:t>
            </a:r>
            <a:r>
              <a:rPr lang="hu-HU" dirty="0" err="1" smtClean="0"/>
              <a:t>Programming</a:t>
            </a:r>
            <a:r>
              <a:rPr lang="hu-HU" dirty="0" smtClean="0"/>
              <a:t> </a:t>
            </a:r>
            <a:r>
              <a:rPr lang="hu-HU" dirty="0" err="1" smtClean="0"/>
              <a:t>guide</a:t>
            </a:r>
            <a:r>
              <a:rPr lang="hu-HU" dirty="0"/>
              <a:t> </a:t>
            </a:r>
            <a:r>
              <a:rPr lang="hu-HU" dirty="0" smtClean="0"/>
              <a:t>- G </a:t>
            </a:r>
            <a:r>
              <a:rPr lang="hu-HU" dirty="0" err="1" smtClean="0"/>
              <a:t>függlék</a:t>
            </a:r>
            <a:r>
              <a:rPr lang="hu-HU" dirty="0"/>
              <a:t> </a:t>
            </a:r>
            <a:r>
              <a:rPr lang="hu-HU" dirty="0" smtClean="0"/>
              <a:t>/számítási képességek/)</a:t>
            </a:r>
          </a:p>
        </p:txBody>
      </p:sp>
    </p:spTree>
    <p:extLst>
      <p:ext uri="{BB962C8B-B14F-4D97-AF65-F5344CB8AC3E}">
        <p14:creationId xmlns:p14="http://schemas.microsoft.com/office/powerpoint/2010/main" val="120455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Ami kimaradt - 2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függvényeknek a CUDA kódban valójában 3 típusát különböztetjük meg.</a:t>
            </a:r>
          </a:p>
          <a:p>
            <a:pPr lvl="1"/>
            <a:r>
              <a:rPr lang="hu-HU" dirty="0" smtClean="0"/>
              <a:t>A megkülönböztetésre a függvény definíciója elé írt előjegyzést használjuk.</a:t>
            </a:r>
          </a:p>
          <a:p>
            <a:pPr lvl="2"/>
            <a:r>
              <a:rPr lang="hu-HU" dirty="0" smtClean="0"/>
              <a:t>__</a:t>
            </a:r>
            <a:r>
              <a:rPr lang="hu-HU" dirty="0" err="1" smtClean="0"/>
              <a:t>host</a:t>
            </a:r>
            <a:r>
              <a:rPr lang="hu-HU" dirty="0" smtClean="0"/>
              <a:t>__: CPU-n fut.</a:t>
            </a:r>
          </a:p>
          <a:p>
            <a:pPr lvl="2"/>
            <a:r>
              <a:rPr lang="hu-HU" dirty="0" smtClean="0"/>
              <a:t>__</a:t>
            </a:r>
            <a:r>
              <a:rPr lang="hu-HU" dirty="0" err="1" smtClean="0"/>
              <a:t>global</a:t>
            </a:r>
            <a:r>
              <a:rPr lang="hu-HU" dirty="0" smtClean="0"/>
              <a:t>__: </a:t>
            </a:r>
            <a:r>
              <a:rPr lang="hu-HU" dirty="0" err="1" smtClean="0"/>
              <a:t>GPU-n</a:t>
            </a:r>
            <a:r>
              <a:rPr lang="hu-HU" dirty="0" smtClean="0"/>
              <a:t> fut, a CPU-ról hívható.</a:t>
            </a:r>
          </a:p>
          <a:p>
            <a:pPr lvl="2"/>
            <a:r>
              <a:rPr lang="hu-HU" dirty="0" smtClean="0"/>
              <a:t>__</a:t>
            </a:r>
            <a:r>
              <a:rPr lang="hu-HU" dirty="0" err="1" smtClean="0"/>
              <a:t>device</a:t>
            </a:r>
            <a:r>
              <a:rPr lang="hu-HU" dirty="0" smtClean="0"/>
              <a:t>__: </a:t>
            </a:r>
            <a:r>
              <a:rPr lang="hu-HU" dirty="0" err="1" smtClean="0"/>
              <a:t>GPU-n</a:t>
            </a:r>
            <a:r>
              <a:rPr lang="hu-HU" dirty="0" smtClean="0"/>
              <a:t> fut, GPU kódból hívható.</a:t>
            </a:r>
          </a:p>
          <a:p>
            <a:endParaRPr lang="hu-HU" dirty="0"/>
          </a:p>
          <a:p>
            <a:r>
              <a:rPr lang="hu-HU" dirty="0" smtClean="0"/>
              <a:t>És nem mellékesen a GPU kód kezeli az objektumorientáltságot is.</a:t>
            </a:r>
          </a:p>
        </p:txBody>
      </p:sp>
    </p:spTree>
    <p:extLst>
      <p:ext uri="{BB962C8B-B14F-4D97-AF65-F5344CB8AC3E}">
        <p14:creationId xmlns:p14="http://schemas.microsoft.com/office/powerpoint/2010/main" val="323328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Alapvető tulajdonságok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 CUDA C egyszerű a C nyelv kiterjesztése a </a:t>
            </a:r>
            <a:r>
              <a:rPr lang="hu-HU" dirty="0" err="1" smtClean="0"/>
              <a:t>GPU-k</a:t>
            </a:r>
            <a:r>
              <a:rPr lang="hu-HU" dirty="0" smtClean="0"/>
              <a:t> elérésére.</a:t>
            </a:r>
          </a:p>
          <a:p>
            <a:r>
              <a:rPr lang="hu-HU" dirty="0" smtClean="0"/>
              <a:t>Egyszerű szintaktikai kiegészítéseket ad a C nyelvhez.</a:t>
            </a:r>
          </a:p>
          <a:p>
            <a:r>
              <a:rPr lang="hu-HU" dirty="0" smtClean="0"/>
              <a:t>Nem csak függvénykönyvtár, új vezérlési szerkezeteket, konstrukciókat definiál.</a:t>
            </a:r>
          </a:p>
          <a:p>
            <a:r>
              <a:rPr lang="hu-HU" dirty="0" smtClean="0"/>
              <a:t>Teljesen kompatibilis a C nyelvvel, a C programok módosítás nélkül használhatóak, de csak a CPU-t fogják használni.</a:t>
            </a:r>
            <a:endParaRPr lang="en-GB" dirty="0" smtClean="0"/>
          </a:p>
          <a:p>
            <a:endParaRPr lang="hu-HU" dirty="0" smtClean="0"/>
          </a:p>
          <a:p>
            <a:r>
              <a:rPr lang="hu-HU" dirty="0" smtClean="0"/>
              <a:t>A GPU kódok *.</a:t>
            </a:r>
            <a:r>
              <a:rPr lang="hu-HU" dirty="0" err="1" smtClean="0"/>
              <a:t>cu</a:t>
            </a:r>
            <a:r>
              <a:rPr lang="hu-HU" dirty="0" smtClean="0"/>
              <a:t> </a:t>
            </a:r>
            <a:r>
              <a:rPr lang="hu-HU" dirty="0" err="1" smtClean="0"/>
              <a:t>fileban</a:t>
            </a:r>
            <a:r>
              <a:rPr lang="hu-HU" dirty="0" smtClean="0"/>
              <a:t> vannak megírva, amelyet az NVCC fordító, és egy natív C/</a:t>
            </a:r>
            <a:r>
              <a:rPr lang="hu-HU" dirty="0" err="1" smtClean="0"/>
              <a:t>C</a:t>
            </a:r>
            <a:r>
              <a:rPr lang="hu-HU" dirty="0" smtClean="0"/>
              <a:t>++ fordító együtt kezel. (Lásd később)</a:t>
            </a:r>
          </a:p>
        </p:txBody>
      </p:sp>
    </p:spTree>
    <p:extLst>
      <p:ext uri="{BB962C8B-B14F-4D97-AF65-F5344CB8AC3E}">
        <p14:creationId xmlns:p14="http://schemas.microsoft.com/office/powerpoint/2010/main" val="222310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 érdekes példa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Julia halmaz megjelenítése a </a:t>
            </a:r>
            <a:r>
              <a:rPr lang="hu-HU" dirty="0" err="1" smtClean="0"/>
              <a:t>GPU-n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Adott egy Z konstans komplex szám, és egy Z</a:t>
            </a:r>
            <a:r>
              <a:rPr lang="hu-HU" baseline="-25000" dirty="0" smtClean="0"/>
              <a:t>0</a:t>
            </a:r>
            <a:r>
              <a:rPr lang="hu-HU" dirty="0" smtClean="0"/>
              <a:t> kiindulópont.</a:t>
            </a:r>
          </a:p>
          <a:p>
            <a:pPr lvl="1"/>
            <a:r>
              <a:rPr lang="hu-HU" dirty="0" smtClean="0"/>
              <a:t>A Z</a:t>
            </a:r>
            <a:r>
              <a:rPr lang="hu-HU" baseline="-25000" dirty="0"/>
              <a:t>0</a:t>
            </a:r>
            <a:r>
              <a:rPr lang="hu-HU" dirty="0" smtClean="0"/>
              <a:t> pont eleme a Julia halmaznak, ha a </a:t>
            </a:r>
          </a:p>
          <a:p>
            <a:pPr marL="457200" lvl="1" indent="0" algn="ctr">
              <a:buNone/>
            </a:pPr>
            <a:r>
              <a:rPr lang="hu-HU" dirty="0" err="1" smtClean="0"/>
              <a:t>Z</a:t>
            </a:r>
            <a:r>
              <a:rPr lang="hu-HU" baseline="-25000" dirty="0" err="1"/>
              <a:t>n</a:t>
            </a:r>
            <a:r>
              <a:rPr lang="hu-HU" baseline="-25000" dirty="0" smtClean="0"/>
              <a:t>+1</a:t>
            </a:r>
            <a:r>
              <a:rPr lang="hu-HU" dirty="0" smtClean="0"/>
              <a:t> = </a:t>
            </a:r>
            <a:r>
              <a:rPr lang="hu-HU" dirty="0" err="1" smtClean="0"/>
              <a:t>Z</a:t>
            </a:r>
            <a:r>
              <a:rPr lang="hu-HU" baseline="-25000" dirty="0" err="1" smtClean="0"/>
              <a:t>n</a:t>
            </a:r>
            <a:r>
              <a:rPr lang="hu-HU" dirty="0" smtClean="0"/>
              <a:t>*</a:t>
            </a:r>
            <a:r>
              <a:rPr lang="hu-HU" dirty="0" err="1" smtClean="0"/>
              <a:t>Z</a:t>
            </a:r>
            <a:r>
              <a:rPr lang="hu-HU" baseline="-25000" dirty="0" err="1"/>
              <a:t>n</a:t>
            </a:r>
            <a:r>
              <a:rPr lang="hu-HU" dirty="0" smtClean="0"/>
              <a:t> + C</a:t>
            </a:r>
            <a:endParaRPr lang="hu-HU" dirty="0"/>
          </a:p>
          <a:p>
            <a:pPr marL="722313" lvl="1" indent="0">
              <a:buNone/>
            </a:pPr>
            <a:r>
              <a:rPr lang="hu-HU" dirty="0" smtClean="0"/>
              <a:t>sorozat konvergens.</a:t>
            </a:r>
          </a:p>
          <a:p>
            <a:pPr marL="722313" lvl="1" indent="-279400"/>
            <a:r>
              <a:rPr lang="hu-HU" dirty="0" smtClean="0"/>
              <a:t>2-D képpont koordinátákra fordítva  kezdőpont meghatározása:</a:t>
            </a:r>
          </a:p>
          <a:p>
            <a:pPr marL="442913" lvl="1" indent="0" algn="ctr">
              <a:buNone/>
            </a:pPr>
            <a:r>
              <a:rPr lang="hu-HU" dirty="0" smtClean="0"/>
              <a:t>Z</a:t>
            </a:r>
            <a:r>
              <a:rPr lang="hu-HU" baseline="-25000" dirty="0"/>
              <a:t>0</a:t>
            </a:r>
            <a:r>
              <a:rPr lang="hu-HU" dirty="0" smtClean="0"/>
              <a:t> </a:t>
            </a:r>
            <a:r>
              <a:rPr lang="hu-HU" dirty="0"/>
              <a:t>= </a:t>
            </a:r>
            <a:r>
              <a:rPr lang="hu-HU" dirty="0" smtClean="0"/>
              <a:t>x + y*i</a:t>
            </a:r>
          </a:p>
          <a:p>
            <a:pPr marL="728663" lvl="1"/>
            <a:r>
              <a:rPr lang="hu-HU" dirty="0" smtClean="0"/>
              <a:t>Ha egy (x, y) pixel koordinátához tartozó szám konvergens sorozatot ad, akkor egy adott színt adunk a pixelnek, ha nem, akkor egy másik színt.</a:t>
            </a:r>
            <a:endParaRPr lang="hu-HU" dirty="0"/>
          </a:p>
          <a:p>
            <a:pPr marL="442913" lvl="1" indent="0" algn="ctr">
              <a:buNone/>
            </a:pPr>
            <a:endParaRPr lang="hu-HU" dirty="0"/>
          </a:p>
          <a:p>
            <a:pPr marL="722313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39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Példa megvalósítása a </a:t>
            </a:r>
            <a:r>
              <a:rPr lang="hu-HU" dirty="0" err="1" smtClean="0"/>
              <a:t>GPU-n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hu-HU" dirty="0" smtClean="0"/>
                  <a:t>Indítunk egy kétdimenziós rácsot.</a:t>
                </a:r>
              </a:p>
              <a:p>
                <a:pPr lvl="1"/>
                <a:r>
                  <a:rPr lang="hu-HU" dirty="0" smtClean="0"/>
                  <a:t>Akkorát, mint amekkora a kép.</a:t>
                </a:r>
              </a:p>
              <a:p>
                <a:r>
                  <a:rPr lang="hu-HU" dirty="0" smtClean="0"/>
                  <a:t>Minden képponthoz koordinátához meghatározunk egy síkbeli koordinátát, és egy megfelelő komplex számot.</a:t>
                </a:r>
              </a:p>
              <a:p>
                <a:pPr marL="5715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𝑏𝑙𝑜𝑐𝑘𝐼𝑑𝑥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𝑤𝑖𝑑𝑡h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𝑤𝑖𝑑𝑡h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i="1">
                            <a:latin typeface="Cambria Math" panose="02040503050406030204" pitchFamily="18" charset="0"/>
                          </a:rPr>
                          <m:t>𝑏𝑙𝑜𝑐𝑘𝐼𝑑𝑥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h𝑒𝑖𝑔h𝑡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/2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h𝑒𝑖𝑔h𝑡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/2</m:t>
                        </m:r>
                      </m:den>
                    </m:f>
                  </m:oMath>
                </a14:m>
                <a:r>
                  <a:rPr lang="hu-HU" dirty="0" smtClean="0"/>
                  <a:t>*i</a:t>
                </a:r>
              </a:p>
              <a:p>
                <a:r>
                  <a:rPr lang="hu-HU" dirty="0" smtClean="0"/>
                  <a:t>Végzünk 200 iterációt, ha az eredményül kapott komplex szám nagysága kisebb mint egy adott küszöb, akkor a sorozatot konvergensnek tekintjük, különben nem.</a:t>
                </a:r>
              </a:p>
              <a:p>
                <a:endParaRPr lang="hu-HU" dirty="0"/>
              </a:p>
              <a:p>
                <a:endParaRPr lang="hu-HU" dirty="0" smtClean="0"/>
              </a:p>
              <a:p>
                <a:endParaRPr lang="hu-HU" dirty="0"/>
              </a:p>
              <a:p>
                <a:endParaRPr lang="hu-HU" dirty="0" smtClean="0"/>
              </a:p>
              <a:p>
                <a:r>
                  <a:rPr lang="hu-HU" dirty="0" smtClean="0"/>
                  <a:t>Az kapott koordinátákhoz tartozó értékeket pixel intenzitásokká konvertáljuk, és megjelenítjük valahogy.</a:t>
                </a: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413" r="-38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zövegdoboz 3"/>
          <p:cNvSpPr txBox="1"/>
          <p:nvPr/>
        </p:nvSpPr>
        <p:spPr>
          <a:xfrm>
            <a:off x="1043608" y="4265220"/>
            <a:ext cx="5688632" cy="1107996"/>
          </a:xfrm>
          <a:prstGeom prst="rect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    </a:t>
            </a:r>
            <a:r>
              <a:rPr lang="en-US" sz="1100" dirty="0">
                <a:solidFill>
                  <a:schemeClr val="accent1"/>
                </a:solidFill>
              </a:rPr>
              <a:t>for</a:t>
            </a:r>
            <a:r>
              <a:rPr lang="en-US" sz="1100" dirty="0">
                <a:solidFill>
                  <a:schemeClr val="bg1"/>
                </a:solidFill>
              </a:rPr>
              <a:t> (</a:t>
            </a:r>
            <a:r>
              <a:rPr lang="en-US" sz="1100" dirty="0" err="1">
                <a:solidFill>
                  <a:schemeClr val="bg1"/>
                </a:solidFill>
              </a:rPr>
              <a:t>i</a:t>
            </a:r>
            <a:r>
              <a:rPr lang="en-US" sz="1100" dirty="0">
                <a:solidFill>
                  <a:schemeClr val="bg1"/>
                </a:solidFill>
              </a:rPr>
              <a:t>=0; </a:t>
            </a:r>
            <a:r>
              <a:rPr lang="en-US" sz="1100" dirty="0" err="1">
                <a:solidFill>
                  <a:schemeClr val="bg1"/>
                </a:solidFill>
              </a:rPr>
              <a:t>i</a:t>
            </a:r>
            <a:r>
              <a:rPr lang="en-US" sz="1100" dirty="0">
                <a:solidFill>
                  <a:schemeClr val="bg1"/>
                </a:solidFill>
              </a:rPr>
              <a:t>&lt;200; </a:t>
            </a:r>
            <a:r>
              <a:rPr lang="en-US" sz="1100" dirty="0" err="1">
                <a:solidFill>
                  <a:schemeClr val="bg1"/>
                </a:solidFill>
              </a:rPr>
              <a:t>i</a:t>
            </a:r>
            <a:r>
              <a:rPr lang="en-US" sz="1100" dirty="0">
                <a:solidFill>
                  <a:schemeClr val="bg1"/>
                </a:solidFill>
              </a:rPr>
              <a:t>++) {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   a = a * a + c;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   </a:t>
            </a:r>
            <a:r>
              <a:rPr lang="en-US" sz="1100" dirty="0">
                <a:solidFill>
                  <a:schemeClr val="accent1"/>
                </a:solidFill>
              </a:rPr>
              <a:t>if</a:t>
            </a:r>
            <a:r>
              <a:rPr lang="en-US" sz="1100" dirty="0">
                <a:solidFill>
                  <a:schemeClr val="bg1"/>
                </a:solidFill>
              </a:rPr>
              <a:t> (a.magnitude2() &gt; 1000)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       </a:t>
            </a:r>
            <a:r>
              <a:rPr lang="en-US" sz="1100" dirty="0">
                <a:solidFill>
                  <a:schemeClr val="accent1"/>
                </a:solidFill>
              </a:rPr>
              <a:t>return</a:t>
            </a:r>
            <a:r>
              <a:rPr lang="en-US" sz="1100" dirty="0">
                <a:solidFill>
                  <a:schemeClr val="bg1"/>
                </a:solidFill>
              </a:rPr>
              <a:t> 0;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</a:t>
            </a:r>
            <a:r>
              <a:rPr lang="en-US" sz="1100" dirty="0" smtClean="0">
                <a:solidFill>
                  <a:schemeClr val="bg1"/>
                </a:solidFill>
              </a:rPr>
              <a:t>}</a:t>
            </a:r>
            <a:endParaRPr lang="en-US" sz="1100" dirty="0">
              <a:solidFill>
                <a:schemeClr val="bg1"/>
              </a:solidFill>
            </a:endParaRPr>
          </a:p>
          <a:p>
            <a:r>
              <a:rPr lang="en-US" sz="1100" dirty="0">
                <a:solidFill>
                  <a:schemeClr val="bg1"/>
                </a:solidFill>
              </a:rPr>
              <a:t>    </a:t>
            </a:r>
            <a:r>
              <a:rPr lang="en-US" sz="1100" dirty="0">
                <a:solidFill>
                  <a:schemeClr val="accent1"/>
                </a:solidFill>
              </a:rPr>
              <a:t>return</a:t>
            </a:r>
            <a:r>
              <a:rPr lang="en-US" sz="1100" dirty="0">
                <a:solidFill>
                  <a:schemeClr val="bg1"/>
                </a:solidFill>
              </a:rPr>
              <a:t> 1;</a:t>
            </a:r>
            <a:endParaRPr lang="hu-HU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64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Eredmény</a:t>
            </a:r>
            <a:endParaRPr lang="en-GB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315815"/>
            <a:ext cx="6348413" cy="3570982"/>
          </a:xfrm>
        </p:spPr>
      </p:pic>
    </p:spTree>
    <p:extLst>
      <p:ext uri="{BB962C8B-B14F-4D97-AF65-F5344CB8AC3E}">
        <p14:creationId xmlns:p14="http://schemas.microsoft.com/office/powerpoint/2010/main" val="138770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CUDA „Hello World”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</p:spPr>
        <p:txBody>
          <a:bodyPr/>
          <a:lstStyle/>
          <a:p>
            <a:r>
              <a:rPr lang="hu-HU" dirty="0" err="1" smtClean="0"/>
              <a:t>HelloWorld.cu</a:t>
            </a:r>
            <a:r>
              <a:rPr lang="hu-HU" dirty="0" smtClean="0"/>
              <a:t>:</a:t>
            </a:r>
            <a:endParaRPr lang="en-GB" dirty="0"/>
          </a:p>
        </p:txBody>
      </p:sp>
      <p:sp>
        <p:nvSpPr>
          <p:cNvPr id="5" name="Szövegdoboz 4"/>
          <p:cNvSpPr txBox="1"/>
          <p:nvPr/>
        </p:nvSpPr>
        <p:spPr>
          <a:xfrm>
            <a:off x="611560" y="2564904"/>
            <a:ext cx="7776864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hu-HU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include</a:t>
            </a:r>
            <a:r>
              <a:rPr lang="hu-H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hu-H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hu-HU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cuda</a:t>
            </a:r>
            <a:r>
              <a:rPr lang="hu-H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hu-HU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runtime.h</a:t>
            </a:r>
            <a:r>
              <a:rPr lang="hu-H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GB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GB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include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main(</a:t>
            </a:r>
            <a:r>
              <a:rPr lang="en-GB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char**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GB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hu-HU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"Hello World!\n"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0;</a:t>
            </a:r>
          </a:p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07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CPU és GPU környezet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598" y="1556792"/>
            <a:ext cx="6626697" cy="4484571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CUDA modelljében a CPU és a GPU elkülönülten működnek.</a:t>
            </a:r>
          </a:p>
          <a:p>
            <a:r>
              <a:rPr lang="hu-HU" sz="2400" dirty="0" smtClean="0"/>
              <a:t>Megkülönböztetünk „</a:t>
            </a:r>
            <a:r>
              <a:rPr lang="hu-HU" sz="2400" dirty="0" err="1" smtClean="0"/>
              <a:t>host</a:t>
            </a:r>
            <a:r>
              <a:rPr lang="hu-HU" sz="2400" dirty="0" smtClean="0"/>
              <a:t>” (gazda) és „</a:t>
            </a:r>
            <a:r>
              <a:rPr lang="hu-HU" sz="2400" dirty="0" err="1" smtClean="0"/>
              <a:t>device</a:t>
            </a:r>
            <a:r>
              <a:rPr lang="hu-HU" sz="2400" dirty="0" smtClean="0"/>
              <a:t>” eszköz környezetet.</a:t>
            </a:r>
            <a:endParaRPr lang="en-GB" sz="2400" dirty="0"/>
          </a:p>
        </p:txBody>
      </p:sp>
      <p:sp>
        <p:nvSpPr>
          <p:cNvPr id="4" name="Téglalap 3"/>
          <p:cNvSpPr/>
          <p:nvPr/>
        </p:nvSpPr>
        <p:spPr>
          <a:xfrm>
            <a:off x="683568" y="3429000"/>
            <a:ext cx="3384376" cy="331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dirty="0" err="1" smtClean="0"/>
              <a:t>Host</a:t>
            </a:r>
            <a:endParaRPr lang="en-GB" dirty="0"/>
          </a:p>
        </p:txBody>
      </p:sp>
      <p:sp>
        <p:nvSpPr>
          <p:cNvPr id="5" name="Téglalap 4"/>
          <p:cNvSpPr/>
          <p:nvPr/>
        </p:nvSpPr>
        <p:spPr>
          <a:xfrm>
            <a:off x="4572000" y="3429000"/>
            <a:ext cx="3384376" cy="331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dirty="0" err="1" smtClean="0"/>
              <a:t>Device</a:t>
            </a:r>
            <a:endParaRPr lang="en-GB" dirty="0"/>
          </a:p>
        </p:txBody>
      </p:sp>
      <p:sp>
        <p:nvSpPr>
          <p:cNvPr id="6" name="Téglalap 5"/>
          <p:cNvSpPr/>
          <p:nvPr/>
        </p:nvSpPr>
        <p:spPr>
          <a:xfrm>
            <a:off x="1187624" y="4294196"/>
            <a:ext cx="2376264" cy="7200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CPU</a:t>
            </a:r>
            <a:endParaRPr lang="en-GB" dirty="0"/>
          </a:p>
        </p:txBody>
      </p:sp>
      <p:sp>
        <p:nvSpPr>
          <p:cNvPr id="7" name="Téglalap 6"/>
          <p:cNvSpPr/>
          <p:nvPr/>
        </p:nvSpPr>
        <p:spPr>
          <a:xfrm>
            <a:off x="1187624" y="5445224"/>
            <a:ext cx="2376264" cy="7920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Központi memória</a:t>
            </a:r>
            <a:endParaRPr lang="en-GB" dirty="0"/>
          </a:p>
        </p:txBody>
      </p:sp>
      <p:sp>
        <p:nvSpPr>
          <p:cNvPr id="8" name="Téglalap 7"/>
          <p:cNvSpPr/>
          <p:nvPr/>
        </p:nvSpPr>
        <p:spPr>
          <a:xfrm>
            <a:off x="5055305" y="4308973"/>
            <a:ext cx="2376264" cy="7200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GPU</a:t>
            </a:r>
            <a:endParaRPr lang="en-GB" dirty="0"/>
          </a:p>
        </p:txBody>
      </p:sp>
      <p:sp>
        <p:nvSpPr>
          <p:cNvPr id="9" name="Téglalap 8"/>
          <p:cNvSpPr/>
          <p:nvPr/>
        </p:nvSpPr>
        <p:spPr>
          <a:xfrm>
            <a:off x="5055305" y="5460001"/>
            <a:ext cx="2376264" cy="7920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Grafikus memória</a:t>
            </a:r>
            <a:endParaRPr lang="en-GB" dirty="0"/>
          </a:p>
        </p:txBody>
      </p:sp>
      <p:cxnSp>
        <p:nvCxnSpPr>
          <p:cNvPr id="13" name="Egyenes összekötő 12"/>
          <p:cNvCxnSpPr>
            <a:stCxn id="6" idx="2"/>
            <a:endCxn id="7" idx="0"/>
          </p:cNvCxnSpPr>
          <p:nvPr/>
        </p:nvCxnSpPr>
        <p:spPr>
          <a:xfrm>
            <a:off x="2375756" y="5014276"/>
            <a:ext cx="0" cy="4309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>
            <a:stCxn id="8" idx="2"/>
            <a:endCxn id="9" idx="0"/>
          </p:cNvCxnSpPr>
          <p:nvPr/>
        </p:nvCxnSpPr>
        <p:spPr>
          <a:xfrm>
            <a:off x="6243437" y="5029053"/>
            <a:ext cx="0" cy="4309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18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CPU és GPU függvények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CPU-n és a </a:t>
            </a:r>
            <a:r>
              <a:rPr lang="hu-HU" dirty="0" err="1" smtClean="0"/>
              <a:t>GPU-n</a:t>
            </a:r>
            <a:r>
              <a:rPr lang="hu-HU" dirty="0" smtClean="0"/>
              <a:t> futtatott kódok jelölőkkel vannak megkülönböztetve</a:t>
            </a:r>
          </a:p>
          <a:p>
            <a:pPr lvl="1"/>
            <a:r>
              <a:rPr lang="hu-HU" dirty="0" smtClean="0"/>
              <a:t>A __</a:t>
            </a:r>
            <a:r>
              <a:rPr lang="hu-HU" dirty="0" err="1" smtClean="0"/>
              <a:t>global</a:t>
            </a:r>
            <a:r>
              <a:rPr lang="hu-HU" dirty="0" smtClean="0"/>
              <a:t>__ jelöléssel ellátott függvények (kernelek) a </a:t>
            </a:r>
            <a:r>
              <a:rPr lang="hu-HU" dirty="0" err="1" smtClean="0"/>
              <a:t>GPU-n</a:t>
            </a:r>
            <a:r>
              <a:rPr lang="hu-HU" dirty="0" smtClean="0"/>
              <a:t> futnak.</a:t>
            </a:r>
          </a:p>
          <a:p>
            <a:pPr lvl="1"/>
            <a:r>
              <a:rPr lang="hu-HU" dirty="0" smtClean="0"/>
              <a:t>A jelöletlen, vagy __</a:t>
            </a:r>
            <a:r>
              <a:rPr lang="hu-HU" dirty="0" err="1" smtClean="0"/>
              <a:t>host</a:t>
            </a:r>
            <a:r>
              <a:rPr lang="hu-HU" dirty="0" smtClean="0"/>
              <a:t>__ jelöléssel ellátott függvényeket a CPU futtatja.</a:t>
            </a:r>
          </a:p>
          <a:p>
            <a:pPr lvl="1"/>
            <a:r>
              <a:rPr lang="hu-HU" dirty="0" smtClean="0"/>
              <a:t>A GPU kódokat CPU függvényről indíthatjuk a &lt;&lt;&lt;…&gt;&gt;&gt; direktívával kiegészített függvényhívás-ként.</a:t>
            </a:r>
          </a:p>
          <a:p>
            <a:pPr lvl="2"/>
            <a:r>
              <a:rPr lang="hu-HU" dirty="0" smtClean="0"/>
              <a:t>Pl.: kernel&lt;&lt;&lt;1,</a:t>
            </a:r>
            <a:r>
              <a:rPr lang="hu-HU" dirty="0" err="1" smtClean="0"/>
              <a:t>1</a:t>
            </a:r>
            <a:r>
              <a:rPr lang="hu-HU" dirty="0" smtClean="0"/>
              <a:t>&gt;&gt;&gt;()</a:t>
            </a:r>
          </a:p>
        </p:txBody>
      </p:sp>
    </p:spTree>
    <p:extLst>
      <p:ext uri="{BB962C8B-B14F-4D97-AF65-F5344CB8AC3E}">
        <p14:creationId xmlns:p14="http://schemas.microsoft.com/office/powerpoint/2010/main" val="12658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Egyszerű kernel írása</a:t>
            </a:r>
            <a:endParaRPr lang="en-GB" dirty="0"/>
          </a:p>
        </p:txBody>
      </p:sp>
      <p:sp>
        <p:nvSpPr>
          <p:cNvPr id="4" name="Szövegdoboz 3"/>
          <p:cNvSpPr txBox="1"/>
          <p:nvPr/>
        </p:nvSpPr>
        <p:spPr>
          <a:xfrm>
            <a:off x="611560" y="1988840"/>
            <a:ext cx="7776864" cy="36933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hu-HU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include</a:t>
            </a:r>
            <a:r>
              <a:rPr lang="hu-H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hu-H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hu-HU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cuda</a:t>
            </a:r>
            <a:r>
              <a:rPr lang="hu-H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hu-HU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runtime.h</a:t>
            </a:r>
            <a:r>
              <a:rPr lang="hu-H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GB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GB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include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GB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hu-HU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endParaRPr lang="hu-HU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hu-HU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__</a:t>
            </a:r>
            <a:r>
              <a:rPr lang="hu-HU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hu-HU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__ </a:t>
            </a:r>
            <a:r>
              <a:rPr lang="hu-HU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hu-HU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kernel(</a:t>
            </a:r>
            <a:r>
              <a:rPr lang="hu-HU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hu-HU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hu-HU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hu-HU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hu-HU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hu-HU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hu-HU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hu-HU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main(</a:t>
            </a:r>
            <a:r>
              <a:rPr lang="en-GB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char**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hu-H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hu-HU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kernel&lt;&lt;&lt;1,</a:t>
            </a:r>
            <a:r>
              <a:rPr lang="hu-HU" b="1" dirty="0" err="1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&gt;&gt;&gt;();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"Hello World!\n"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0;</a:t>
            </a:r>
          </a:p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45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CPU és GPU memória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CPU és a GPU külön memóriát is kezel:</a:t>
            </a:r>
          </a:p>
          <a:p>
            <a:pPr lvl="1"/>
            <a:r>
              <a:rPr lang="hu-HU" dirty="0" smtClean="0"/>
              <a:t>A CPU-hoz tartozó, központi memória kezelés ugyanúgy működik, mint a standard C/</a:t>
            </a:r>
            <a:r>
              <a:rPr lang="hu-HU" dirty="0" err="1" smtClean="0"/>
              <a:t>C</a:t>
            </a:r>
            <a:r>
              <a:rPr lang="hu-HU" dirty="0" smtClean="0"/>
              <a:t>++ kódok esetében.</a:t>
            </a:r>
          </a:p>
          <a:p>
            <a:pPr lvl="1"/>
            <a:r>
              <a:rPr lang="hu-HU" dirty="0" smtClean="0"/>
              <a:t>A </a:t>
            </a:r>
            <a:r>
              <a:rPr lang="hu-HU" dirty="0" err="1" smtClean="0"/>
              <a:t>GPU-hoz</a:t>
            </a:r>
            <a:r>
              <a:rPr lang="hu-HU" dirty="0" smtClean="0"/>
              <a:t> tartozó grafikus memória a CUDA </a:t>
            </a:r>
            <a:r>
              <a:rPr lang="hu-HU" dirty="0" err="1" smtClean="0"/>
              <a:t>Runtime</a:t>
            </a:r>
            <a:r>
              <a:rPr lang="hu-HU" dirty="0" smtClean="0"/>
              <a:t> függvényein keresztül történik.</a:t>
            </a:r>
          </a:p>
          <a:p>
            <a:pPr lvl="2"/>
            <a:r>
              <a:rPr lang="hu-HU" dirty="0" smtClean="0"/>
              <a:t>Memóriafoglalás: </a:t>
            </a:r>
            <a:r>
              <a:rPr lang="hu-HU" dirty="0" err="1" smtClean="0"/>
              <a:t>cudaMalloc</a:t>
            </a:r>
            <a:r>
              <a:rPr lang="hu-HU" dirty="0" smtClean="0"/>
              <a:t>(…)</a:t>
            </a:r>
          </a:p>
          <a:p>
            <a:pPr lvl="2"/>
            <a:r>
              <a:rPr lang="hu-HU" dirty="0" smtClean="0"/>
              <a:t>Adat másolás: </a:t>
            </a:r>
            <a:r>
              <a:rPr lang="hu-HU" dirty="0" err="1" smtClean="0"/>
              <a:t>cudaMemcpy</a:t>
            </a:r>
            <a:r>
              <a:rPr lang="hu-HU" dirty="0" smtClean="0"/>
              <a:t>(…)</a:t>
            </a:r>
          </a:p>
          <a:p>
            <a:pPr lvl="2"/>
            <a:r>
              <a:rPr lang="hu-HU" dirty="0" smtClean="0"/>
              <a:t>Memória felszabadítás: </a:t>
            </a:r>
            <a:r>
              <a:rPr lang="hu-HU" dirty="0" err="1" smtClean="0"/>
              <a:t>cudaFree</a:t>
            </a:r>
            <a:r>
              <a:rPr lang="hu-HU" dirty="0" smtClean="0"/>
              <a:t>(…)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67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Összeadás a </a:t>
            </a:r>
            <a:r>
              <a:rPr lang="hu-HU" dirty="0" err="1" smtClean="0"/>
              <a:t>GPU-n</a:t>
            </a:r>
            <a:endParaRPr lang="en-GB" dirty="0"/>
          </a:p>
        </p:txBody>
      </p:sp>
      <p:sp>
        <p:nvSpPr>
          <p:cNvPr id="4" name="Szövegdoboz 3"/>
          <p:cNvSpPr txBox="1"/>
          <p:nvPr/>
        </p:nvSpPr>
        <p:spPr>
          <a:xfrm>
            <a:off x="611560" y="1988840"/>
            <a:ext cx="7776864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hu-HU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include</a:t>
            </a:r>
            <a:r>
              <a:rPr lang="hu-H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hu-H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hu-HU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cuda</a:t>
            </a:r>
            <a:r>
              <a:rPr lang="hu-H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hu-HU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runtime.h</a:t>
            </a:r>
            <a:r>
              <a:rPr lang="hu-HU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GB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GB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include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GB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hu-HU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__global__ </a:t>
            </a:r>
            <a:r>
              <a:rPr lang="en-GB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add( </a:t>
            </a:r>
            <a:r>
              <a:rPr lang="en-GB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a, </a:t>
            </a:r>
            <a:r>
              <a:rPr lang="en-GB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b, </a:t>
            </a:r>
            <a:r>
              <a:rPr lang="en-GB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* c )</a:t>
            </a:r>
          </a:p>
          <a:p>
            <a:r>
              <a:rPr lang="en-GB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c = a + b;</a:t>
            </a:r>
          </a:p>
          <a:p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GB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88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Összeadás a </a:t>
            </a:r>
            <a:r>
              <a:rPr lang="hu-HU" dirty="0" err="1" smtClean="0"/>
              <a:t>GPU-n</a:t>
            </a:r>
            <a:endParaRPr lang="en-GB" dirty="0"/>
          </a:p>
        </p:txBody>
      </p:sp>
      <p:sp>
        <p:nvSpPr>
          <p:cNvPr id="4" name="Szövegdoboz 3"/>
          <p:cNvSpPr txBox="1"/>
          <p:nvPr/>
        </p:nvSpPr>
        <p:spPr>
          <a:xfrm>
            <a:off x="611560" y="1989995"/>
            <a:ext cx="7776864" cy="48013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main(</a:t>
            </a:r>
            <a:r>
              <a:rPr lang="en-GB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**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c;</a:t>
            </a:r>
          </a:p>
          <a:p>
            <a:r>
              <a:rPr lang="hu-H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hu-HU" b="1" dirty="0" err="1" smtClean="0">
                <a:latin typeface="Courier New" pitchFamily="49" charset="0"/>
                <a:cs typeface="Courier New" pitchFamily="49" charset="0"/>
              </a:rPr>
              <a:t>ev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_c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cudaMalloc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((</a:t>
            </a:r>
            <a:r>
              <a:rPr lang="en-GB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**)&amp;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hu-HU" b="1" dirty="0" err="1" smtClean="0">
                <a:latin typeface="Courier New" pitchFamily="49" charset="0"/>
                <a:cs typeface="Courier New" pitchFamily="49" charset="0"/>
              </a:rPr>
              <a:t>ev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_c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 );</a:t>
            </a:r>
          </a:p>
          <a:p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add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&lt;&lt;&lt;1,1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&gt;&gt;&gt;(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hu-HU" b="1" dirty="0">
                <a:latin typeface="Courier New" pitchFamily="49" charset="0"/>
                <a:cs typeface="Courier New" pitchFamily="49" charset="0"/>
              </a:rPr>
              <a:t>7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, d</a:t>
            </a:r>
            <a:r>
              <a:rPr lang="hu-HU" b="1" dirty="0" err="1" smtClean="0">
                <a:latin typeface="Courier New" pitchFamily="49" charset="0"/>
                <a:cs typeface="Courier New" pitchFamily="49" charset="0"/>
              </a:rPr>
              <a:t>ev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_c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cudaMemcpy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(&amp;c,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hu-HU" b="1" dirty="0" err="1" smtClean="0">
                <a:latin typeface="Courier New" pitchFamily="49" charset="0"/>
                <a:cs typeface="Courier New" pitchFamily="49" charset="0"/>
              </a:rPr>
              <a:t>ev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_c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),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hu-HU" b="1" dirty="0" smtClean="0">
                <a:latin typeface="Courier New" pitchFamily="49" charset="0"/>
                <a:cs typeface="Courier New" pitchFamily="49" charset="0"/>
              </a:rPr>
            </a:b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cudaMemcpyDeviceToHost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"a + b = %d\n"</a:t>
            </a:r>
            <a:r>
              <a:rPr lang="pt-BR" b="1" dirty="0">
                <a:latin typeface="Courier New" pitchFamily="49" charset="0"/>
                <a:cs typeface="Courier New" pitchFamily="49" charset="0"/>
              </a:rPr>
              <a:t>, c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hu-HU" b="1" dirty="0" smtClean="0">
              <a:latin typeface="Courier New" pitchFamily="49" charset="0"/>
              <a:cs typeface="Courier New" pitchFamily="49" charset="0"/>
            </a:endParaRPr>
          </a:p>
          <a:p>
            <a:endParaRPr lang="hu-HU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hu-HU" b="1" dirty="0" err="1" smtClean="0">
                <a:latin typeface="Courier New" pitchFamily="49" charset="0"/>
                <a:cs typeface="Courier New" pitchFamily="49" charset="0"/>
              </a:rPr>
              <a:t>cudaFree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hu-HU" b="1" dirty="0" err="1" smtClean="0">
                <a:latin typeface="Courier New" pitchFamily="49" charset="0"/>
                <a:cs typeface="Courier New" pitchFamily="49" charset="0"/>
              </a:rPr>
              <a:t>dev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_c)</a:t>
            </a:r>
            <a:endParaRPr lang="pt-BR" b="1" dirty="0">
              <a:latin typeface="Courier New" pitchFamily="49" charset="0"/>
              <a:cs typeface="Courier New" pitchFamily="49" charset="0"/>
            </a:endParaRPr>
          </a:p>
          <a:p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0;</a:t>
            </a:r>
          </a:p>
          <a:p>
            <a:r>
              <a:rPr lang="en-GB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3514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</TotalTime>
  <Words>1265</Words>
  <Application>Microsoft Office PowerPoint</Application>
  <PresentationFormat>Diavetítés a képernyőre (4:3 oldalarány)</PresentationFormat>
  <Paragraphs>281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30" baseType="lpstr">
      <vt:lpstr>Arial</vt:lpstr>
      <vt:lpstr>Cambria Math</vt:lpstr>
      <vt:lpstr>Courier New</vt:lpstr>
      <vt:lpstr>Times New Roman</vt:lpstr>
      <vt:lpstr>Trebuchet MS</vt:lpstr>
      <vt:lpstr>Verdana</vt:lpstr>
      <vt:lpstr>Wingdings 3</vt:lpstr>
      <vt:lpstr>Fazetta</vt:lpstr>
      <vt:lpstr>CUDA C/C++ programozás</vt:lpstr>
      <vt:lpstr>Alapvető tulajdonságok</vt:lpstr>
      <vt:lpstr>CUDA „Hello World”</vt:lpstr>
      <vt:lpstr>CPU és GPU környezet</vt:lpstr>
      <vt:lpstr>CPU és GPU függvények</vt:lpstr>
      <vt:lpstr>Egyszerű kernel írása</vt:lpstr>
      <vt:lpstr>CPU és GPU memória</vt:lpstr>
      <vt:lpstr>Összeadás a GPU-n</vt:lpstr>
      <vt:lpstr>Összeadás a GPU-n</vt:lpstr>
      <vt:lpstr>CUDA memóriakezelő függvények</vt:lpstr>
      <vt:lpstr>CUDA memóriakezelő függvények</vt:lpstr>
      <vt:lpstr>CUDA memóriakezelő függvények</vt:lpstr>
      <vt:lpstr>Vektorok összeadása</vt:lpstr>
      <vt:lpstr>Vektorok összege GPU-n</vt:lpstr>
      <vt:lpstr>Vektorok összege GPU-n</vt:lpstr>
      <vt:lpstr>Vektorok összege GPU-n</vt:lpstr>
      <vt:lpstr>Vektorok összege GPU-n</vt:lpstr>
      <vt:lpstr>Ami kimaradt</vt:lpstr>
      <vt:lpstr>Ami kimaradt - 2</vt:lpstr>
      <vt:lpstr>Egy érdekes példa</vt:lpstr>
      <vt:lpstr>Példa megvalósítása a GPU-n</vt:lpstr>
      <vt:lpstr>Eredmény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vargalg</dc:creator>
  <cp:lastModifiedBy>vargalg</cp:lastModifiedBy>
  <cp:revision>38</cp:revision>
  <dcterms:created xsi:type="dcterms:W3CDTF">2013-07-09T09:05:23Z</dcterms:created>
  <dcterms:modified xsi:type="dcterms:W3CDTF">2013-11-18T09:34:05Z</dcterms:modified>
</cp:coreProperties>
</file>