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932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447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4086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9544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5381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1914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5153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320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02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575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885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05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169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510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553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601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90650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CUDA C/</a:t>
            </a:r>
            <a:r>
              <a:rPr lang="hu-HU" dirty="0" err="1" smtClean="0"/>
              <a:t>C</a:t>
            </a:r>
            <a:r>
              <a:rPr lang="hu-HU" dirty="0" smtClean="0"/>
              <a:t>++ programozás</a:t>
            </a:r>
            <a:endParaRPr lang="en-GB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Szál struktúra</a:t>
            </a:r>
            <a:endParaRPr lang="en-GB" dirty="0"/>
          </a:p>
        </p:txBody>
      </p:sp>
      <p:pic>
        <p:nvPicPr>
          <p:cNvPr id="4" name="Kép 3" descr="nkp-logo-finale"/>
          <p:cNvPicPr/>
          <p:nvPr/>
        </p:nvPicPr>
        <p:blipFill>
          <a:blip r:embed="rId2"/>
          <a:srcRect b="22336"/>
          <a:stretch>
            <a:fillRect/>
          </a:stretch>
        </p:blipFill>
        <p:spPr bwMode="auto">
          <a:xfrm>
            <a:off x="25901" y="5805264"/>
            <a:ext cx="1029970" cy="951865"/>
          </a:xfrm>
          <a:prstGeom prst="rect">
            <a:avLst/>
          </a:prstGeom>
          <a:noFill/>
        </p:spPr>
      </p:pic>
      <p:pic>
        <p:nvPicPr>
          <p:cNvPr id="5" name="Kép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0595" y="5803001"/>
            <a:ext cx="19907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1043699" y="63963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800" dirty="0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segédanyag készítése a </a:t>
            </a:r>
            <a:r>
              <a:rPr lang="hu-HU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TÁMOP 4.2.4.A/2-11-1-2012-0001 Nemzeti Kiválóság Program című kiemelt projekt keretében zajlott. A projekt az Európai Unió támogatásával, az Európai Szociális Alap társfinanszírozásával valósul meg.</a:t>
            </a:r>
            <a:endParaRPr lang="hu-HU" sz="800" dirty="0"/>
          </a:p>
        </p:txBody>
      </p:sp>
    </p:spTree>
    <p:extLst>
      <p:ext uri="{BB962C8B-B14F-4D97-AF65-F5344CB8AC3E}">
        <p14:creationId xmlns:p14="http://schemas.microsoft.com/office/powerpoint/2010/main" val="285715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Gyakorlati példák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Júlia halmaz blokkonként több szállal.</a:t>
            </a:r>
          </a:p>
          <a:p>
            <a:pPr lvl="1"/>
            <a:r>
              <a:rPr lang="hu-HU" dirty="0" smtClean="0"/>
              <a:t>05_</a:t>
            </a:r>
            <a:r>
              <a:rPr lang="hu-HU" dirty="0" err="1" smtClean="0"/>
              <a:t>JuliaGPU</a:t>
            </a:r>
            <a:r>
              <a:rPr lang="hu-HU" dirty="0" smtClean="0"/>
              <a:t>_</a:t>
            </a:r>
            <a:r>
              <a:rPr lang="hu-HU" dirty="0" err="1" smtClean="0"/>
              <a:t>mt.cu</a:t>
            </a:r>
            <a:endParaRPr lang="hu-HU" dirty="0" smtClean="0"/>
          </a:p>
          <a:p>
            <a:r>
              <a:rPr lang="hu-HU" dirty="0" smtClean="0"/>
              <a:t>Hullám animálása </a:t>
            </a:r>
            <a:r>
              <a:rPr lang="hu-HU" dirty="0" err="1" smtClean="0"/>
              <a:t>Gpu-n</a:t>
            </a:r>
            <a:r>
              <a:rPr lang="hu-HU" dirty="0" smtClean="0"/>
              <a:t>.</a:t>
            </a:r>
          </a:p>
          <a:p>
            <a:pPr lvl="1"/>
            <a:r>
              <a:rPr lang="hu-HU" dirty="0"/>
              <a:t>08_</a:t>
            </a:r>
            <a:r>
              <a:rPr lang="hu-HU" dirty="0" err="1"/>
              <a:t>GPURipple.cu</a:t>
            </a:r>
            <a:endParaRPr lang="hu-HU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1900659"/>
            <a:ext cx="3162543" cy="3294816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3492210"/>
            <a:ext cx="3162542" cy="3294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08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Miért kell ilyen bonyolult szálstruktúra?</a:t>
            </a:r>
          </a:p>
          <a:p>
            <a:pPr lvl="1"/>
            <a:r>
              <a:rPr lang="hu-HU" dirty="0" smtClean="0"/>
              <a:t>Rácsok, blokkok, szálak?</a:t>
            </a:r>
          </a:p>
          <a:p>
            <a:pPr lvl="1"/>
            <a:endParaRPr lang="hu-HU" dirty="0"/>
          </a:p>
          <a:p>
            <a:r>
              <a:rPr lang="hu-HU" dirty="0" smtClean="0"/>
              <a:t>Válasz:</a:t>
            </a:r>
          </a:p>
          <a:p>
            <a:pPr lvl="1"/>
            <a:r>
              <a:rPr lang="hu-HU" dirty="0" smtClean="0"/>
              <a:t>A GPU architektúra adja.</a:t>
            </a:r>
          </a:p>
          <a:p>
            <a:pPr lvl="1"/>
            <a:r>
              <a:rPr lang="hu-HU" dirty="0" smtClean="0"/>
              <a:t>A hatékony működéshez kell.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06048"/>
            <a:ext cx="2520280" cy="283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Válasz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004714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GPU-ban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számítást CUDA magoknak nevezett egységek végzik.</a:t>
            </a:r>
          </a:p>
          <a:p>
            <a:r>
              <a:rPr lang="hu-HU" dirty="0" smtClean="0"/>
              <a:t>A CUDA magok csoportokban (multiprocesszorokban) vannak elhelyezve.</a:t>
            </a:r>
          </a:p>
          <a:p>
            <a:pPr lvl="1"/>
            <a:r>
              <a:rPr lang="hu-HU" dirty="0" smtClean="0"/>
              <a:t>Minden multiprocesszor tartalmaz 8, 16, 32 …, vagy akár 192 CUDA magot.</a:t>
            </a:r>
          </a:p>
          <a:p>
            <a:pPr lvl="1"/>
            <a:r>
              <a:rPr lang="hu-HU" dirty="0" smtClean="0"/>
              <a:t>A multiprocesszorhoz tartozik egy utasításbetöltő egység.</a:t>
            </a:r>
          </a:p>
          <a:p>
            <a:r>
              <a:rPr lang="hu-HU" dirty="0" smtClean="0"/>
              <a:t>És a lényeg.</a:t>
            </a:r>
          </a:p>
          <a:p>
            <a:pPr lvl="1"/>
            <a:r>
              <a:rPr lang="hu-HU" dirty="0" smtClean="0"/>
              <a:t>Futás közben minden futó blokk hozzá lesz rendelve egy multiprocesszorhoz.</a:t>
            </a:r>
          </a:p>
          <a:p>
            <a:pPr lvl="1"/>
            <a:r>
              <a:rPr lang="hu-HU" dirty="0" smtClean="0"/>
              <a:t>A multiprocesszor CUDA magjai hajtják végre az utasításokat, de a multiprocesszor egyszerre csak egy blokkhoz tartozó szálakat tud futtatni.</a:t>
            </a:r>
          </a:p>
          <a:p>
            <a:r>
              <a:rPr lang="hu-HU" dirty="0" smtClean="0"/>
              <a:t>Tehát ha a blokkban csak egy szál van, akkor csak egy CUDA mag számol multiprocesszoronként, a többi (akár 191 mag) üresjáraton áll.</a:t>
            </a:r>
          </a:p>
          <a:p>
            <a:pPr lvl="1"/>
            <a:r>
              <a:rPr lang="hu-HU" dirty="0" smtClean="0"/>
              <a:t>(Ez ~0.5% </a:t>
            </a:r>
            <a:r>
              <a:rPr lang="hu-HU" dirty="0" err="1" smtClean="0"/>
              <a:t>-os</a:t>
            </a:r>
            <a:r>
              <a:rPr lang="hu-HU" dirty="0" smtClean="0"/>
              <a:t> kihasználása a számítási teljesítménynek.)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6649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Válasz ábrával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67" y="3717032"/>
            <a:ext cx="3448644" cy="2952328"/>
          </a:xfrm>
          <a:prstGeom prst="rect">
            <a:avLst/>
          </a:prstGeom>
        </p:spPr>
      </p:pic>
      <p:grpSp>
        <p:nvGrpSpPr>
          <p:cNvPr id="24" name="Csoportba foglalás 23"/>
          <p:cNvGrpSpPr/>
          <p:nvPr/>
        </p:nvGrpSpPr>
        <p:grpSpPr>
          <a:xfrm>
            <a:off x="4716016" y="3717032"/>
            <a:ext cx="4065501" cy="2952328"/>
            <a:chOff x="5669021" y="2379613"/>
            <a:chExt cx="6048672" cy="4392488"/>
          </a:xfrm>
        </p:grpSpPr>
        <p:sp>
          <p:nvSpPr>
            <p:cNvPr id="5" name="Téglalap 4"/>
            <p:cNvSpPr/>
            <p:nvPr/>
          </p:nvSpPr>
          <p:spPr>
            <a:xfrm>
              <a:off x="5669021" y="2379613"/>
              <a:ext cx="6048672" cy="439248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050" dirty="0" smtClean="0"/>
                <a:t>Rács</a:t>
              </a:r>
              <a:endParaRPr lang="hu-HU" sz="1050" dirty="0"/>
            </a:p>
          </p:txBody>
        </p:sp>
        <p:sp>
          <p:nvSpPr>
            <p:cNvPr id="6" name="Téglalap 5"/>
            <p:cNvSpPr/>
            <p:nvPr/>
          </p:nvSpPr>
          <p:spPr>
            <a:xfrm>
              <a:off x="5957053" y="2883669"/>
              <a:ext cx="5472608" cy="100811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050" dirty="0" smtClean="0"/>
                <a:t>1. Blokk</a:t>
              </a:r>
              <a:endParaRPr lang="hu-HU" sz="1050" dirty="0"/>
            </a:p>
          </p:txBody>
        </p:sp>
        <p:sp>
          <p:nvSpPr>
            <p:cNvPr id="7" name="Téglalap 6"/>
            <p:cNvSpPr/>
            <p:nvPr/>
          </p:nvSpPr>
          <p:spPr>
            <a:xfrm>
              <a:off x="6101069" y="3304369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1. Szál</a:t>
              </a:r>
              <a:endParaRPr lang="hu-HU" sz="1050" dirty="0"/>
            </a:p>
          </p:txBody>
        </p:sp>
        <p:sp>
          <p:nvSpPr>
            <p:cNvPr id="8" name="Téglalap 7"/>
            <p:cNvSpPr/>
            <p:nvPr/>
          </p:nvSpPr>
          <p:spPr>
            <a:xfrm>
              <a:off x="7183150" y="3304369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2. Szál</a:t>
              </a:r>
              <a:endParaRPr lang="hu-HU" sz="1050" dirty="0"/>
            </a:p>
          </p:txBody>
        </p:sp>
        <p:sp>
          <p:nvSpPr>
            <p:cNvPr id="9" name="Téglalap 8"/>
            <p:cNvSpPr/>
            <p:nvPr/>
          </p:nvSpPr>
          <p:spPr>
            <a:xfrm>
              <a:off x="8265231" y="3304369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3. Szál</a:t>
              </a:r>
              <a:endParaRPr lang="hu-HU" sz="1050" dirty="0"/>
            </a:p>
          </p:txBody>
        </p:sp>
        <p:sp>
          <p:nvSpPr>
            <p:cNvPr id="10" name="Téglalap 9"/>
            <p:cNvSpPr/>
            <p:nvPr/>
          </p:nvSpPr>
          <p:spPr>
            <a:xfrm>
              <a:off x="9347312" y="3304369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4. Szál</a:t>
              </a:r>
              <a:endParaRPr lang="hu-HU" sz="1050" dirty="0"/>
            </a:p>
          </p:txBody>
        </p:sp>
        <p:sp>
          <p:nvSpPr>
            <p:cNvPr id="11" name="Téglalap 10"/>
            <p:cNvSpPr/>
            <p:nvPr/>
          </p:nvSpPr>
          <p:spPr>
            <a:xfrm>
              <a:off x="10429393" y="3304369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5. Szál</a:t>
              </a:r>
              <a:endParaRPr lang="hu-HU" sz="1050" dirty="0"/>
            </a:p>
          </p:txBody>
        </p:sp>
        <p:sp>
          <p:nvSpPr>
            <p:cNvPr id="12" name="Téglalap 11"/>
            <p:cNvSpPr/>
            <p:nvPr/>
          </p:nvSpPr>
          <p:spPr>
            <a:xfrm>
              <a:off x="5957053" y="4179553"/>
              <a:ext cx="5472608" cy="100811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050" dirty="0" smtClean="0"/>
                <a:t>2. Blokk</a:t>
              </a:r>
              <a:endParaRPr lang="hu-HU" sz="1050" dirty="0"/>
            </a:p>
          </p:txBody>
        </p:sp>
        <p:sp>
          <p:nvSpPr>
            <p:cNvPr id="13" name="Téglalap 12"/>
            <p:cNvSpPr/>
            <p:nvPr/>
          </p:nvSpPr>
          <p:spPr>
            <a:xfrm>
              <a:off x="6101069" y="4600253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1. Szál</a:t>
              </a:r>
              <a:endParaRPr lang="hu-HU" sz="1050" dirty="0"/>
            </a:p>
          </p:txBody>
        </p:sp>
        <p:sp>
          <p:nvSpPr>
            <p:cNvPr id="14" name="Téglalap 13"/>
            <p:cNvSpPr/>
            <p:nvPr/>
          </p:nvSpPr>
          <p:spPr>
            <a:xfrm>
              <a:off x="7183150" y="4600253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2. Szál</a:t>
              </a:r>
              <a:endParaRPr lang="hu-HU" sz="1050" dirty="0"/>
            </a:p>
          </p:txBody>
        </p:sp>
        <p:sp>
          <p:nvSpPr>
            <p:cNvPr id="15" name="Téglalap 14"/>
            <p:cNvSpPr/>
            <p:nvPr/>
          </p:nvSpPr>
          <p:spPr>
            <a:xfrm>
              <a:off x="8265231" y="4600253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3. Szál</a:t>
              </a:r>
              <a:endParaRPr lang="hu-HU" sz="1050" dirty="0"/>
            </a:p>
          </p:txBody>
        </p:sp>
        <p:sp>
          <p:nvSpPr>
            <p:cNvPr id="16" name="Téglalap 15"/>
            <p:cNvSpPr/>
            <p:nvPr/>
          </p:nvSpPr>
          <p:spPr>
            <a:xfrm>
              <a:off x="9347312" y="4600253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4. Szál</a:t>
              </a:r>
              <a:endParaRPr lang="hu-HU" sz="1050" dirty="0"/>
            </a:p>
          </p:txBody>
        </p:sp>
        <p:sp>
          <p:nvSpPr>
            <p:cNvPr id="17" name="Téglalap 16"/>
            <p:cNvSpPr/>
            <p:nvPr/>
          </p:nvSpPr>
          <p:spPr>
            <a:xfrm>
              <a:off x="10429393" y="4600253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5. Szál</a:t>
              </a:r>
              <a:endParaRPr lang="hu-HU" sz="1050" dirty="0"/>
            </a:p>
          </p:txBody>
        </p:sp>
        <p:sp>
          <p:nvSpPr>
            <p:cNvPr id="18" name="Téglalap 17"/>
            <p:cNvSpPr/>
            <p:nvPr/>
          </p:nvSpPr>
          <p:spPr>
            <a:xfrm>
              <a:off x="5957053" y="5475437"/>
              <a:ext cx="5472608" cy="100811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050" dirty="0" smtClean="0"/>
                <a:t>3. Blokk</a:t>
              </a:r>
              <a:endParaRPr lang="hu-HU" sz="1050" dirty="0"/>
            </a:p>
          </p:txBody>
        </p:sp>
        <p:sp>
          <p:nvSpPr>
            <p:cNvPr id="19" name="Téglalap 18"/>
            <p:cNvSpPr/>
            <p:nvPr/>
          </p:nvSpPr>
          <p:spPr>
            <a:xfrm>
              <a:off x="6101069" y="5896137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1. Szál</a:t>
              </a:r>
              <a:endParaRPr lang="hu-HU" sz="1050" dirty="0"/>
            </a:p>
          </p:txBody>
        </p:sp>
        <p:sp>
          <p:nvSpPr>
            <p:cNvPr id="20" name="Téglalap 19"/>
            <p:cNvSpPr/>
            <p:nvPr/>
          </p:nvSpPr>
          <p:spPr>
            <a:xfrm>
              <a:off x="7183150" y="5896137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2. Szál</a:t>
              </a:r>
              <a:endParaRPr lang="hu-HU" sz="1050" dirty="0"/>
            </a:p>
          </p:txBody>
        </p:sp>
        <p:sp>
          <p:nvSpPr>
            <p:cNvPr id="21" name="Téglalap 20"/>
            <p:cNvSpPr/>
            <p:nvPr/>
          </p:nvSpPr>
          <p:spPr>
            <a:xfrm>
              <a:off x="8265231" y="5896137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3. Szál</a:t>
              </a:r>
              <a:endParaRPr lang="hu-HU" sz="1050" dirty="0"/>
            </a:p>
          </p:txBody>
        </p:sp>
        <p:sp>
          <p:nvSpPr>
            <p:cNvPr id="22" name="Téglalap 21"/>
            <p:cNvSpPr/>
            <p:nvPr/>
          </p:nvSpPr>
          <p:spPr>
            <a:xfrm>
              <a:off x="9347312" y="5896137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4. Szál</a:t>
              </a:r>
              <a:endParaRPr lang="hu-HU" sz="1050" dirty="0"/>
            </a:p>
          </p:txBody>
        </p:sp>
        <p:sp>
          <p:nvSpPr>
            <p:cNvPr id="23" name="Téglalap 22"/>
            <p:cNvSpPr/>
            <p:nvPr/>
          </p:nvSpPr>
          <p:spPr>
            <a:xfrm>
              <a:off x="10429393" y="5896137"/>
              <a:ext cx="864096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50" dirty="0" smtClean="0"/>
                <a:t>5. Szál</a:t>
              </a:r>
              <a:endParaRPr lang="hu-HU" sz="1050" dirty="0"/>
            </a:p>
          </p:txBody>
        </p:sp>
      </p:grpSp>
      <p:sp>
        <p:nvSpPr>
          <p:cNvPr id="25" name="Téglalap 24"/>
          <p:cNvSpPr/>
          <p:nvPr/>
        </p:nvSpPr>
        <p:spPr>
          <a:xfrm>
            <a:off x="441067" y="3717032"/>
            <a:ext cx="3448644" cy="3387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7" name="Egyenes összekötő nyíllal 26"/>
          <p:cNvCxnSpPr>
            <a:stCxn id="4" idx="0"/>
            <a:endCxn id="29" idx="2"/>
          </p:cNvCxnSpPr>
          <p:nvPr/>
        </p:nvCxnSpPr>
        <p:spPr>
          <a:xfrm flipV="1">
            <a:off x="2165389" y="2212924"/>
            <a:ext cx="752214" cy="15041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églalap 28"/>
          <p:cNvSpPr/>
          <p:nvPr/>
        </p:nvSpPr>
        <p:spPr>
          <a:xfrm>
            <a:off x="1945495" y="1636860"/>
            <a:ext cx="19442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Multiprocesszor</a:t>
            </a:r>
            <a:endParaRPr lang="hu-HU" dirty="0"/>
          </a:p>
        </p:txBody>
      </p:sp>
      <p:sp>
        <p:nvSpPr>
          <p:cNvPr id="33" name="Téglalap 32"/>
          <p:cNvSpPr/>
          <p:nvPr/>
        </p:nvSpPr>
        <p:spPr>
          <a:xfrm>
            <a:off x="5047500" y="1636860"/>
            <a:ext cx="19442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Blokk</a:t>
            </a:r>
            <a:endParaRPr lang="hu-HU" dirty="0"/>
          </a:p>
        </p:txBody>
      </p:sp>
      <p:cxnSp>
        <p:nvCxnSpPr>
          <p:cNvPr id="36" name="Egyenes összekötő nyíllal 35"/>
          <p:cNvCxnSpPr>
            <a:stCxn id="6" idx="0"/>
            <a:endCxn id="33" idx="2"/>
          </p:cNvCxnSpPr>
          <p:nvPr/>
        </p:nvCxnSpPr>
        <p:spPr>
          <a:xfrm flipH="1" flipV="1">
            <a:off x="6019608" y="2212924"/>
            <a:ext cx="729158" cy="18429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/>
          <p:cNvSpPr/>
          <p:nvPr/>
        </p:nvSpPr>
        <p:spPr>
          <a:xfrm>
            <a:off x="2933305" y="2551716"/>
            <a:ext cx="1164144" cy="405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/>
              <a:t>CUDA Mag</a:t>
            </a:r>
            <a:endParaRPr lang="hu-HU" sz="1400" dirty="0"/>
          </a:p>
        </p:txBody>
      </p:sp>
      <p:sp>
        <p:nvSpPr>
          <p:cNvPr id="44" name="Téglalap 43"/>
          <p:cNvSpPr/>
          <p:nvPr/>
        </p:nvSpPr>
        <p:spPr>
          <a:xfrm>
            <a:off x="4772460" y="2551716"/>
            <a:ext cx="814735" cy="405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/>
              <a:t>S</a:t>
            </a:r>
            <a:r>
              <a:rPr lang="hu-HU" sz="1400" dirty="0" smtClean="0"/>
              <a:t>zál</a:t>
            </a:r>
            <a:endParaRPr lang="hu-HU" sz="1400" dirty="0"/>
          </a:p>
        </p:txBody>
      </p:sp>
      <p:sp>
        <p:nvSpPr>
          <p:cNvPr id="45" name="Téglalap 44"/>
          <p:cNvSpPr/>
          <p:nvPr/>
        </p:nvSpPr>
        <p:spPr>
          <a:xfrm>
            <a:off x="3560677" y="3777904"/>
            <a:ext cx="249323" cy="22259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7" name="Egyenes összekötő nyíllal 46"/>
          <p:cNvCxnSpPr>
            <a:stCxn id="45" idx="0"/>
            <a:endCxn id="39" idx="2"/>
          </p:cNvCxnSpPr>
          <p:nvPr/>
        </p:nvCxnSpPr>
        <p:spPr>
          <a:xfrm flipH="1" flipV="1">
            <a:off x="3515377" y="2957660"/>
            <a:ext cx="169962" cy="820244"/>
          </a:xfrm>
          <a:prstGeom prst="straightConnector1">
            <a:avLst/>
          </a:prstGeom>
          <a:ln w="317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nyíllal 48"/>
          <p:cNvCxnSpPr>
            <a:stCxn id="8" idx="0"/>
            <a:endCxn id="44" idx="2"/>
          </p:cNvCxnSpPr>
          <p:nvPr/>
        </p:nvCxnSpPr>
        <p:spPr>
          <a:xfrm flipH="1" flipV="1">
            <a:off x="5179828" y="2957660"/>
            <a:ext cx="844274" cy="1380929"/>
          </a:xfrm>
          <a:prstGeom prst="straightConnector1">
            <a:avLst/>
          </a:prstGeom>
          <a:ln w="317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>
            <a:stCxn id="29" idx="3"/>
            <a:endCxn id="33" idx="1"/>
          </p:cNvCxnSpPr>
          <p:nvPr/>
        </p:nvCxnSpPr>
        <p:spPr>
          <a:xfrm>
            <a:off x="3889711" y="1924892"/>
            <a:ext cx="115778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>
            <a:stCxn id="39" idx="3"/>
            <a:endCxn id="44" idx="1"/>
          </p:cNvCxnSpPr>
          <p:nvPr/>
        </p:nvCxnSpPr>
        <p:spPr>
          <a:xfrm>
            <a:off x="4097449" y="2754688"/>
            <a:ext cx="675011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36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33" grpId="0" animBg="1"/>
      <p:bldP spid="39" grpId="0" animBg="1"/>
      <p:bldP spid="44" grpId="0" animBg="1"/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Hatékonyság szemléltetése és mérése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Júlia halmazt generáló program futásideje blokkonként egy vagy több szállal.</a:t>
            </a:r>
          </a:p>
          <a:p>
            <a:r>
              <a:rPr lang="hu-HU" dirty="0" smtClean="0"/>
              <a:t>Elemzéshez </a:t>
            </a:r>
            <a:r>
              <a:rPr lang="hu-HU" dirty="0" err="1" smtClean="0"/>
              <a:t>Nvidia</a:t>
            </a:r>
            <a:r>
              <a:rPr lang="hu-HU" dirty="0" smtClean="0"/>
              <a:t> </a:t>
            </a:r>
            <a:r>
              <a:rPr lang="hu-HU" dirty="0" err="1" smtClean="0"/>
              <a:t>visual</a:t>
            </a:r>
            <a:r>
              <a:rPr lang="hu-HU" dirty="0" smtClean="0"/>
              <a:t> </a:t>
            </a:r>
            <a:r>
              <a:rPr lang="hu-HU" dirty="0" err="1" smtClean="0"/>
              <a:t>profiler</a:t>
            </a:r>
            <a:r>
              <a:rPr lang="hu-HU" dirty="0" smtClean="0"/>
              <a:t>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3645024"/>
            <a:ext cx="4392488" cy="292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04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Rácsok, blokkok és szálak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CUDA-ban</a:t>
            </a:r>
            <a:r>
              <a:rPr lang="hu-HU" dirty="0" smtClean="0"/>
              <a:t> az elindított kernelek hierarchikus struktúrában lesznek elindítva</a:t>
            </a:r>
          </a:p>
          <a:p>
            <a:endParaRPr lang="hu-HU" dirty="0"/>
          </a:p>
          <a:p>
            <a:r>
              <a:rPr lang="hu-HU" dirty="0" smtClean="0"/>
              <a:t>Az indítási struktúra felső szintje a rács (</a:t>
            </a:r>
            <a:r>
              <a:rPr lang="hu-HU" dirty="0" err="1" smtClean="0"/>
              <a:t>grid</a:t>
            </a:r>
            <a:r>
              <a:rPr lang="hu-HU" dirty="0" smtClean="0"/>
              <a:t>).</a:t>
            </a:r>
          </a:p>
          <a:p>
            <a:pPr lvl="1"/>
            <a:r>
              <a:rPr lang="hu-HU" dirty="0" smtClean="0"/>
              <a:t>Blokkok strukturált tömbje.</a:t>
            </a:r>
          </a:p>
          <a:p>
            <a:r>
              <a:rPr lang="hu-HU" dirty="0" smtClean="0"/>
              <a:t>A második szinten a blokkok állnak.</a:t>
            </a:r>
          </a:p>
          <a:p>
            <a:pPr lvl="1"/>
            <a:r>
              <a:rPr lang="hu-HU" dirty="0" smtClean="0"/>
              <a:t>Szálak strukturált tömbje.</a:t>
            </a:r>
          </a:p>
          <a:p>
            <a:r>
              <a:rPr lang="hu-HU" dirty="0" smtClean="0"/>
              <a:t>A valódi számítást valójában a szálak (</a:t>
            </a:r>
            <a:r>
              <a:rPr lang="hu-HU" dirty="0" err="1" smtClean="0"/>
              <a:t>thread</a:t>
            </a:r>
            <a:r>
              <a:rPr lang="hu-HU" dirty="0" smtClean="0"/>
              <a:t>) intézik.</a:t>
            </a:r>
          </a:p>
          <a:p>
            <a:pPr lvl="1"/>
            <a:r>
              <a:rPr lang="hu-HU" dirty="0" smtClean="0"/>
              <a:t>A kernel egy futásának a példánya.</a:t>
            </a:r>
          </a:p>
          <a:p>
            <a:pPr lvl="1"/>
            <a:r>
              <a:rPr lang="hu-HU" dirty="0" smtClean="0"/>
              <a:t>Egyedileg azonosítható.</a:t>
            </a:r>
          </a:p>
          <a:p>
            <a:pPr lvl="1"/>
            <a:endParaRPr lang="hu-HU" dirty="0"/>
          </a:p>
          <a:p>
            <a:r>
              <a:rPr lang="hu-HU" dirty="0" smtClean="0"/>
              <a:t>A szálstruktúrát a hatékonyság érdekében jól kell megtervezni a hardver felépítését figyelembe véve. Az előző órai példákban</a:t>
            </a:r>
            <a:br>
              <a:rPr lang="hu-HU" dirty="0" smtClean="0"/>
            </a:br>
            <a:r>
              <a:rPr lang="hu-HU" dirty="0" smtClean="0"/>
              <a:t>1 szál/blokk volt, ami határozottan nem hatékony.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53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Rácsok, blokkok és szálak</a:t>
            </a:r>
          </a:p>
        </p:txBody>
      </p:sp>
      <p:sp>
        <p:nvSpPr>
          <p:cNvPr id="5" name="Téglalap 4"/>
          <p:cNvSpPr/>
          <p:nvPr/>
        </p:nvSpPr>
        <p:spPr>
          <a:xfrm>
            <a:off x="827584" y="1700808"/>
            <a:ext cx="6048672" cy="43924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dirty="0" smtClean="0"/>
              <a:t>Rács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1115616" y="2204864"/>
            <a:ext cx="5472608" cy="10081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dirty="0" smtClean="0"/>
              <a:t>1. Blokk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1259632" y="2625564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1. Szál</a:t>
            </a:r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2341713" y="2625564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2. Szál</a:t>
            </a:r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3423794" y="2625564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3. Szál</a:t>
            </a:r>
            <a:endParaRPr lang="hu-HU" dirty="0"/>
          </a:p>
        </p:txBody>
      </p:sp>
      <p:sp>
        <p:nvSpPr>
          <p:cNvPr id="10" name="Téglalap 9"/>
          <p:cNvSpPr/>
          <p:nvPr/>
        </p:nvSpPr>
        <p:spPr>
          <a:xfrm>
            <a:off x="4505875" y="2625564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4. Szál</a:t>
            </a:r>
            <a:endParaRPr lang="hu-HU" dirty="0"/>
          </a:p>
        </p:txBody>
      </p:sp>
      <p:sp>
        <p:nvSpPr>
          <p:cNvPr id="11" name="Téglalap 10"/>
          <p:cNvSpPr/>
          <p:nvPr/>
        </p:nvSpPr>
        <p:spPr>
          <a:xfrm>
            <a:off x="5587956" y="2625564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5. Szál</a:t>
            </a:r>
            <a:endParaRPr lang="hu-HU" dirty="0"/>
          </a:p>
        </p:txBody>
      </p:sp>
      <p:sp>
        <p:nvSpPr>
          <p:cNvPr id="20" name="Téglalap 19"/>
          <p:cNvSpPr/>
          <p:nvPr/>
        </p:nvSpPr>
        <p:spPr>
          <a:xfrm>
            <a:off x="1115616" y="3500748"/>
            <a:ext cx="5472608" cy="10081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dirty="0" smtClean="0"/>
              <a:t>2. Blokk</a:t>
            </a:r>
            <a:endParaRPr lang="hu-HU" dirty="0"/>
          </a:p>
        </p:txBody>
      </p:sp>
      <p:sp>
        <p:nvSpPr>
          <p:cNvPr id="21" name="Téglalap 20"/>
          <p:cNvSpPr/>
          <p:nvPr/>
        </p:nvSpPr>
        <p:spPr>
          <a:xfrm>
            <a:off x="1259632" y="3921448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1. Szál</a:t>
            </a:r>
            <a:endParaRPr lang="hu-HU" dirty="0"/>
          </a:p>
        </p:txBody>
      </p:sp>
      <p:sp>
        <p:nvSpPr>
          <p:cNvPr id="22" name="Téglalap 21"/>
          <p:cNvSpPr/>
          <p:nvPr/>
        </p:nvSpPr>
        <p:spPr>
          <a:xfrm>
            <a:off x="2341713" y="3921448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2. Szál</a:t>
            </a:r>
            <a:endParaRPr lang="hu-HU" dirty="0"/>
          </a:p>
        </p:txBody>
      </p:sp>
      <p:sp>
        <p:nvSpPr>
          <p:cNvPr id="23" name="Téglalap 22"/>
          <p:cNvSpPr/>
          <p:nvPr/>
        </p:nvSpPr>
        <p:spPr>
          <a:xfrm>
            <a:off x="3423794" y="3921448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3. Szál</a:t>
            </a:r>
            <a:endParaRPr lang="hu-HU" dirty="0"/>
          </a:p>
        </p:txBody>
      </p:sp>
      <p:sp>
        <p:nvSpPr>
          <p:cNvPr id="24" name="Téglalap 23"/>
          <p:cNvSpPr/>
          <p:nvPr/>
        </p:nvSpPr>
        <p:spPr>
          <a:xfrm>
            <a:off x="4505875" y="3921448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4. Szál</a:t>
            </a:r>
            <a:endParaRPr lang="hu-HU" dirty="0"/>
          </a:p>
        </p:txBody>
      </p:sp>
      <p:sp>
        <p:nvSpPr>
          <p:cNvPr id="25" name="Téglalap 24"/>
          <p:cNvSpPr/>
          <p:nvPr/>
        </p:nvSpPr>
        <p:spPr>
          <a:xfrm>
            <a:off x="5587956" y="3921448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5. Szál</a:t>
            </a:r>
            <a:endParaRPr lang="hu-HU" dirty="0"/>
          </a:p>
        </p:txBody>
      </p:sp>
      <p:sp>
        <p:nvSpPr>
          <p:cNvPr id="32" name="Téglalap 31"/>
          <p:cNvSpPr/>
          <p:nvPr/>
        </p:nvSpPr>
        <p:spPr>
          <a:xfrm>
            <a:off x="1115616" y="4796632"/>
            <a:ext cx="5472608" cy="10081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dirty="0" smtClean="0"/>
              <a:t>3. Blokk</a:t>
            </a:r>
            <a:endParaRPr lang="hu-HU" dirty="0"/>
          </a:p>
        </p:txBody>
      </p:sp>
      <p:sp>
        <p:nvSpPr>
          <p:cNvPr id="33" name="Téglalap 32"/>
          <p:cNvSpPr/>
          <p:nvPr/>
        </p:nvSpPr>
        <p:spPr>
          <a:xfrm>
            <a:off x="1259632" y="5217332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1. Szál</a:t>
            </a:r>
            <a:endParaRPr lang="hu-HU" dirty="0"/>
          </a:p>
        </p:txBody>
      </p:sp>
      <p:sp>
        <p:nvSpPr>
          <p:cNvPr id="34" name="Téglalap 33"/>
          <p:cNvSpPr/>
          <p:nvPr/>
        </p:nvSpPr>
        <p:spPr>
          <a:xfrm>
            <a:off x="2341713" y="5217332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2. Szál</a:t>
            </a:r>
            <a:endParaRPr lang="hu-HU" dirty="0"/>
          </a:p>
        </p:txBody>
      </p:sp>
      <p:sp>
        <p:nvSpPr>
          <p:cNvPr id="35" name="Téglalap 34"/>
          <p:cNvSpPr/>
          <p:nvPr/>
        </p:nvSpPr>
        <p:spPr>
          <a:xfrm>
            <a:off x="3423794" y="5217332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3. Szál</a:t>
            </a:r>
            <a:endParaRPr lang="hu-HU" dirty="0"/>
          </a:p>
        </p:txBody>
      </p:sp>
      <p:sp>
        <p:nvSpPr>
          <p:cNvPr id="36" name="Téglalap 35"/>
          <p:cNvSpPr/>
          <p:nvPr/>
        </p:nvSpPr>
        <p:spPr>
          <a:xfrm>
            <a:off x="4505875" y="5217332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4. Szál</a:t>
            </a:r>
            <a:endParaRPr lang="hu-HU" dirty="0"/>
          </a:p>
        </p:txBody>
      </p:sp>
      <p:sp>
        <p:nvSpPr>
          <p:cNvPr id="37" name="Téglalap 36"/>
          <p:cNvSpPr/>
          <p:nvPr/>
        </p:nvSpPr>
        <p:spPr>
          <a:xfrm>
            <a:off x="5587956" y="5217332"/>
            <a:ext cx="864096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5. Szál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6864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szálhierarchia kezelése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004714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 szálak indítási struktúráját a kernel indításakor a &lt;&lt;&lt;…&gt;&gt;&gt; operátorral adhatjuk meg.</a:t>
            </a:r>
          </a:p>
          <a:p>
            <a:pPr lvl="1"/>
            <a:r>
              <a:rPr lang="hu-HU" dirty="0" smtClean="0"/>
              <a:t>Teljes formája: &lt;&lt;&lt;rácsméret, blokkméret&gt;&gt;&gt;</a:t>
            </a:r>
          </a:p>
          <a:p>
            <a:pPr lvl="1"/>
            <a:r>
              <a:rPr lang="hu-HU" dirty="0" smtClean="0"/>
              <a:t>A rácsméret és a blokkméret lehet egész szám, vagy dim3 típusú érték. (2-, vagy 3- dimenziós rács és tömb is definiálható)</a:t>
            </a:r>
          </a:p>
          <a:p>
            <a:r>
              <a:rPr lang="hu-HU" dirty="0" smtClean="0"/>
              <a:t>De itt is vannak megkötések:</a:t>
            </a:r>
          </a:p>
          <a:p>
            <a:pPr lvl="1"/>
            <a:r>
              <a:rPr lang="hu-HU" dirty="0" smtClean="0"/>
              <a:t>A rács és a tömb négyzet/téglatest alakú.</a:t>
            </a:r>
          </a:p>
          <a:p>
            <a:pPr lvl="1"/>
            <a:r>
              <a:rPr lang="hu-HU" dirty="0" smtClean="0"/>
              <a:t>Minden blokkban ugyanannyi szál kerül elindításra.</a:t>
            </a:r>
          </a:p>
          <a:p>
            <a:pPr lvl="1"/>
            <a:r>
              <a:rPr lang="hu-HU" dirty="0" smtClean="0"/>
              <a:t>A blokk méreteire vannak korlátozások</a:t>
            </a:r>
            <a:endParaRPr lang="hu-HU" dirty="0"/>
          </a:p>
          <a:p>
            <a:pPr lvl="2"/>
            <a:r>
              <a:rPr lang="hu-HU" dirty="0" smtClean="0"/>
              <a:t>a hardver számítási képességei, és</a:t>
            </a:r>
          </a:p>
          <a:p>
            <a:pPr lvl="2"/>
            <a:r>
              <a:rPr lang="hu-HU" dirty="0" smtClean="0"/>
              <a:t>a kernelben felhasznált regiszterek száma. (magyarázatot a GPU architektúra adja majd.)</a:t>
            </a:r>
          </a:p>
        </p:txBody>
      </p:sp>
    </p:spTree>
    <p:extLst>
      <p:ext uri="{BB962C8B-B14F-4D97-AF65-F5344CB8AC3E}">
        <p14:creationId xmlns:p14="http://schemas.microsoft.com/office/powerpoint/2010/main" val="411259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szálhierarchia kezelése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2924594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A szálak megkülönböztetésére a kernel futása közben lekérhető a futtatási struktúra, és a szál pozíciója beépített változókon keresztül.</a:t>
            </a:r>
          </a:p>
          <a:p>
            <a:pPr lvl="1"/>
            <a:r>
              <a:rPr lang="hu-HU" dirty="0"/>
              <a:t>dim3 </a:t>
            </a:r>
            <a:r>
              <a:rPr lang="hu-HU" dirty="0" err="1" smtClean="0"/>
              <a:t>gridDim</a:t>
            </a:r>
            <a:r>
              <a:rPr lang="hu-HU" dirty="0" smtClean="0"/>
              <a:t>;	// Rács mérete</a:t>
            </a:r>
            <a:endParaRPr lang="hu-HU" dirty="0"/>
          </a:p>
          <a:p>
            <a:pPr lvl="1"/>
            <a:r>
              <a:rPr lang="hu-HU" dirty="0" smtClean="0"/>
              <a:t>dim3 </a:t>
            </a:r>
            <a:r>
              <a:rPr lang="hu-HU" dirty="0" err="1" smtClean="0"/>
              <a:t>blockDim</a:t>
            </a:r>
            <a:r>
              <a:rPr lang="hu-HU" dirty="0" smtClean="0"/>
              <a:t>;	// tömb mérete</a:t>
            </a:r>
          </a:p>
          <a:p>
            <a:pPr lvl="1"/>
            <a:r>
              <a:rPr lang="hu-HU" dirty="0"/>
              <a:t>d</a:t>
            </a:r>
            <a:r>
              <a:rPr lang="hu-HU" dirty="0" smtClean="0"/>
              <a:t>im3 </a:t>
            </a:r>
            <a:r>
              <a:rPr lang="hu-HU" dirty="0" err="1" smtClean="0"/>
              <a:t>blockIdx</a:t>
            </a:r>
            <a:r>
              <a:rPr lang="hu-HU" dirty="0" smtClean="0"/>
              <a:t>;	// a blokk koordinátái a rácsban</a:t>
            </a:r>
          </a:p>
          <a:p>
            <a:pPr lvl="1"/>
            <a:r>
              <a:rPr lang="hu-HU" dirty="0"/>
              <a:t>d</a:t>
            </a:r>
            <a:r>
              <a:rPr lang="hu-HU" dirty="0" smtClean="0"/>
              <a:t>im3 </a:t>
            </a:r>
            <a:r>
              <a:rPr lang="hu-HU" dirty="0" err="1" smtClean="0"/>
              <a:t>threadIdx</a:t>
            </a:r>
            <a:r>
              <a:rPr lang="hu-HU" dirty="0" smtClean="0"/>
              <a:t>;	// a szál koordinátái a blokkban</a:t>
            </a:r>
          </a:p>
          <a:p>
            <a:pPr lvl="1"/>
            <a:endParaRPr lang="hu-HU" dirty="0"/>
          </a:p>
          <a:p>
            <a:r>
              <a:rPr lang="hu-HU" dirty="0" smtClean="0"/>
              <a:t>Ebből kiszámítható a rács teljes mérete, és az adott szál pozíciója a rácsban.</a:t>
            </a:r>
          </a:p>
        </p:txBody>
      </p:sp>
    </p:spTree>
    <p:extLst>
      <p:ext uri="{BB962C8B-B14F-4D97-AF65-F5344CB8AC3E}">
        <p14:creationId xmlns:p14="http://schemas.microsoft.com/office/powerpoint/2010/main" val="400744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Vektorok összeadása blokkonként több szállal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Többszálú blokkok esetén ki kell számítani, hogy hány blokkra és blokkonként hány szálra lesz szükség.</a:t>
            </a:r>
          </a:p>
          <a:p>
            <a:pPr lvl="1"/>
            <a:r>
              <a:rPr lang="hu-HU" dirty="0" smtClean="0"/>
              <a:t>Adottak:</a:t>
            </a:r>
          </a:p>
          <a:p>
            <a:pPr lvl="2"/>
            <a:r>
              <a:rPr lang="hu-HU" dirty="0" smtClean="0"/>
              <a:t>N: Összes indítandó szálak száma</a:t>
            </a:r>
          </a:p>
          <a:p>
            <a:pPr lvl="2"/>
            <a:r>
              <a:rPr lang="hu-HU" dirty="0" smtClean="0"/>
              <a:t>BLOCK_DIM: blokkonként indított szálak száma</a:t>
            </a:r>
          </a:p>
          <a:p>
            <a:pPr lvl="1"/>
            <a:r>
              <a:rPr lang="hu-HU" dirty="0" smtClean="0"/>
              <a:t>Indítandó blokkok száma:</a:t>
            </a:r>
          </a:p>
          <a:p>
            <a:pPr marL="457200" lvl="1" indent="0" algn="ctr">
              <a:buNone/>
            </a:pPr>
            <a:r>
              <a:rPr lang="hu-HU" dirty="0" smtClean="0"/>
              <a:t>B = (N + (BLOCK_DIM-1) ) </a:t>
            </a:r>
            <a:r>
              <a:rPr lang="hu-HU"/>
              <a:t>/ </a:t>
            </a:r>
            <a:r>
              <a:rPr lang="hu-HU" smtClean="0"/>
              <a:t>BLOCK_DIM;</a:t>
            </a:r>
            <a:endParaRPr lang="hu-HU" dirty="0" smtClean="0"/>
          </a:p>
          <a:p>
            <a:pPr marL="457200" lvl="1" indent="0" algn="ctr">
              <a:buNone/>
            </a:pPr>
            <a:r>
              <a:rPr lang="hu-HU" dirty="0"/>
              <a:t>A</a:t>
            </a:r>
            <a:r>
              <a:rPr lang="hu-HU" dirty="0" smtClean="0"/>
              <a:t> legkisebb egész szám, amire B*BLOCK_DIM &gt; N teljesül</a:t>
            </a:r>
            <a:br>
              <a:rPr lang="hu-HU" dirty="0" smtClean="0"/>
            </a:br>
            <a:r>
              <a:rPr lang="hu-HU" dirty="0" smtClean="0"/>
              <a:t>(aki nem hiszi számoljon utána néhány példán)</a:t>
            </a:r>
          </a:p>
          <a:p>
            <a:pPr lvl="1"/>
            <a:r>
              <a:rPr lang="hu-HU" dirty="0" smtClean="0"/>
              <a:t>kernel indítás pl.: (1D rács esetén)</a:t>
            </a:r>
          </a:p>
          <a:p>
            <a:pPr lvl="2"/>
            <a:r>
              <a:rPr lang="hu-HU" dirty="0" smtClean="0"/>
              <a:t>kernel&lt;&lt;&lt;B, </a:t>
            </a:r>
            <a:r>
              <a:rPr lang="hu-HU" dirty="0"/>
              <a:t>BLOCK_DIM</a:t>
            </a:r>
            <a:r>
              <a:rPr lang="hu-HU" dirty="0" smtClean="0"/>
              <a:t>&gt;&gt;&gt;();</a:t>
            </a:r>
          </a:p>
        </p:txBody>
      </p:sp>
    </p:spTree>
    <p:extLst>
      <p:ext uri="{BB962C8B-B14F-4D97-AF65-F5344CB8AC3E}">
        <p14:creationId xmlns:p14="http://schemas.microsoft.com/office/powerpoint/2010/main" val="46906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Vektorok összeadása blokkonként több szállal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Több blokk esetén a kernelt is módosítani kell.</a:t>
            </a:r>
          </a:p>
          <a:p>
            <a:pPr lvl="1"/>
            <a:r>
              <a:rPr lang="hu-HU" dirty="0" smtClean="0"/>
              <a:t>A blokkok sorszámát használva kell meghatározni a feldolgozni kívánt adatelem pozícióját.</a:t>
            </a:r>
          </a:p>
          <a:p>
            <a:pPr lvl="1"/>
            <a:r>
              <a:rPr lang="hu-HU" dirty="0" smtClean="0"/>
              <a:t>Azt sem árt ellenőrizni, hogy az adatelem létezik-e.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Nagyobb példa: 06_</a:t>
            </a:r>
            <a:r>
              <a:rPr lang="hu-HU" dirty="0" err="1" smtClean="0"/>
              <a:t>MultiThread.cu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259632" y="3717032"/>
            <a:ext cx="5697680" cy="954107"/>
          </a:xfrm>
          <a:prstGeom prst="rect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blockIdx.x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blockDim.x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hu-HU" sz="1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u-HU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hu-HU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N)</a:t>
            </a:r>
          </a:p>
          <a:p>
            <a:r>
              <a:rPr lang="hu-HU" sz="14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c[</a:t>
            </a:r>
            <a:r>
              <a:rPr lang="hu-HU" sz="14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hu-HU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hu-HU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hu-HU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+ b[</a:t>
            </a:r>
            <a:r>
              <a:rPr lang="hu-HU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hu-HU" sz="14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hu-HU" sz="1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41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Többdimenziós szálstruktúra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szálakat leíró dim3 adattípus többdimenziós szálstruktúrák indítását is lehetővé teszi.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899592" y="2996952"/>
            <a:ext cx="5112568" cy="316835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dirty="0" smtClean="0"/>
              <a:t>Rács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1043608" y="3429000"/>
            <a:ext cx="151216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dirty="0" smtClean="0"/>
              <a:t>Blokk (1, </a:t>
            </a:r>
            <a:r>
              <a:rPr lang="hu-HU" dirty="0" err="1" smtClean="0"/>
              <a:t>1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1115616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1403648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1691680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1981673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10"/>
          <p:cNvSpPr/>
          <p:nvPr/>
        </p:nvSpPr>
        <p:spPr>
          <a:xfrm>
            <a:off x="2267744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11"/>
          <p:cNvSpPr/>
          <p:nvPr/>
        </p:nvSpPr>
        <p:spPr>
          <a:xfrm>
            <a:off x="1115616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12"/>
          <p:cNvSpPr/>
          <p:nvPr/>
        </p:nvSpPr>
        <p:spPr>
          <a:xfrm>
            <a:off x="1403648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Téglalap 13"/>
          <p:cNvSpPr/>
          <p:nvPr/>
        </p:nvSpPr>
        <p:spPr>
          <a:xfrm>
            <a:off x="1691680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Téglalap 14"/>
          <p:cNvSpPr/>
          <p:nvPr/>
        </p:nvSpPr>
        <p:spPr>
          <a:xfrm>
            <a:off x="1981673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 15"/>
          <p:cNvSpPr/>
          <p:nvPr/>
        </p:nvSpPr>
        <p:spPr>
          <a:xfrm>
            <a:off x="2267744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Téglalap 16"/>
          <p:cNvSpPr/>
          <p:nvPr/>
        </p:nvSpPr>
        <p:spPr>
          <a:xfrm>
            <a:off x="1112467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Téglalap 17"/>
          <p:cNvSpPr/>
          <p:nvPr/>
        </p:nvSpPr>
        <p:spPr>
          <a:xfrm>
            <a:off x="1400499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Téglalap 18"/>
          <p:cNvSpPr/>
          <p:nvPr/>
        </p:nvSpPr>
        <p:spPr>
          <a:xfrm>
            <a:off x="1688531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Téglalap 19"/>
          <p:cNvSpPr/>
          <p:nvPr/>
        </p:nvSpPr>
        <p:spPr>
          <a:xfrm>
            <a:off x="1978524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Téglalap 20"/>
          <p:cNvSpPr/>
          <p:nvPr/>
        </p:nvSpPr>
        <p:spPr>
          <a:xfrm>
            <a:off x="2264595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Téglalap 21"/>
          <p:cNvSpPr/>
          <p:nvPr/>
        </p:nvSpPr>
        <p:spPr>
          <a:xfrm>
            <a:off x="1043608" y="4833156"/>
            <a:ext cx="151216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dirty="0" smtClean="0"/>
              <a:t>Blokk (1, </a:t>
            </a:r>
            <a:r>
              <a:rPr lang="hu-HU" dirty="0"/>
              <a:t>2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23" name="Téglalap 22"/>
          <p:cNvSpPr/>
          <p:nvPr/>
        </p:nvSpPr>
        <p:spPr>
          <a:xfrm>
            <a:off x="1115616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Téglalap 23"/>
          <p:cNvSpPr/>
          <p:nvPr/>
        </p:nvSpPr>
        <p:spPr>
          <a:xfrm>
            <a:off x="1403648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Téglalap 24"/>
          <p:cNvSpPr/>
          <p:nvPr/>
        </p:nvSpPr>
        <p:spPr>
          <a:xfrm>
            <a:off x="1691680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Téglalap 25"/>
          <p:cNvSpPr/>
          <p:nvPr/>
        </p:nvSpPr>
        <p:spPr>
          <a:xfrm>
            <a:off x="1981673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Téglalap 26"/>
          <p:cNvSpPr/>
          <p:nvPr/>
        </p:nvSpPr>
        <p:spPr>
          <a:xfrm>
            <a:off x="2267744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Téglalap 27"/>
          <p:cNvSpPr/>
          <p:nvPr/>
        </p:nvSpPr>
        <p:spPr>
          <a:xfrm>
            <a:off x="1115616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Téglalap 28"/>
          <p:cNvSpPr/>
          <p:nvPr/>
        </p:nvSpPr>
        <p:spPr>
          <a:xfrm>
            <a:off x="1403648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Téglalap 29"/>
          <p:cNvSpPr/>
          <p:nvPr/>
        </p:nvSpPr>
        <p:spPr>
          <a:xfrm>
            <a:off x="1691680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Téglalap 30"/>
          <p:cNvSpPr/>
          <p:nvPr/>
        </p:nvSpPr>
        <p:spPr>
          <a:xfrm>
            <a:off x="1981673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Téglalap 31"/>
          <p:cNvSpPr/>
          <p:nvPr/>
        </p:nvSpPr>
        <p:spPr>
          <a:xfrm>
            <a:off x="2267744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12467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Téglalap 33"/>
          <p:cNvSpPr/>
          <p:nvPr/>
        </p:nvSpPr>
        <p:spPr>
          <a:xfrm>
            <a:off x="1400499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Téglalap 34"/>
          <p:cNvSpPr/>
          <p:nvPr/>
        </p:nvSpPr>
        <p:spPr>
          <a:xfrm>
            <a:off x="1688531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Téglalap 35"/>
          <p:cNvSpPr/>
          <p:nvPr/>
        </p:nvSpPr>
        <p:spPr>
          <a:xfrm>
            <a:off x="1978524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Téglalap 36"/>
          <p:cNvSpPr/>
          <p:nvPr/>
        </p:nvSpPr>
        <p:spPr>
          <a:xfrm>
            <a:off x="2264595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Téglalap 37"/>
          <p:cNvSpPr/>
          <p:nvPr/>
        </p:nvSpPr>
        <p:spPr>
          <a:xfrm>
            <a:off x="2699792" y="3429000"/>
            <a:ext cx="151216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dirty="0" smtClean="0"/>
              <a:t>Blokk (2, 1)</a:t>
            </a:r>
            <a:endParaRPr lang="hu-HU" dirty="0"/>
          </a:p>
        </p:txBody>
      </p:sp>
      <p:sp>
        <p:nvSpPr>
          <p:cNvPr id="39" name="Téglalap 38"/>
          <p:cNvSpPr/>
          <p:nvPr/>
        </p:nvSpPr>
        <p:spPr>
          <a:xfrm>
            <a:off x="2771800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Téglalap 39"/>
          <p:cNvSpPr/>
          <p:nvPr/>
        </p:nvSpPr>
        <p:spPr>
          <a:xfrm>
            <a:off x="3059832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Téglalap 40"/>
          <p:cNvSpPr/>
          <p:nvPr/>
        </p:nvSpPr>
        <p:spPr>
          <a:xfrm>
            <a:off x="3347864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Téglalap 41"/>
          <p:cNvSpPr/>
          <p:nvPr/>
        </p:nvSpPr>
        <p:spPr>
          <a:xfrm>
            <a:off x="3637857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Téglalap 42"/>
          <p:cNvSpPr/>
          <p:nvPr/>
        </p:nvSpPr>
        <p:spPr>
          <a:xfrm>
            <a:off x="3923928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Téglalap 43"/>
          <p:cNvSpPr/>
          <p:nvPr/>
        </p:nvSpPr>
        <p:spPr>
          <a:xfrm>
            <a:off x="2771800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Téglalap 44"/>
          <p:cNvSpPr/>
          <p:nvPr/>
        </p:nvSpPr>
        <p:spPr>
          <a:xfrm>
            <a:off x="3059832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6" name="Téglalap 45"/>
          <p:cNvSpPr/>
          <p:nvPr/>
        </p:nvSpPr>
        <p:spPr>
          <a:xfrm>
            <a:off x="3347864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7" name="Téglalap 46"/>
          <p:cNvSpPr/>
          <p:nvPr/>
        </p:nvSpPr>
        <p:spPr>
          <a:xfrm>
            <a:off x="3637857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8" name="Téglalap 47"/>
          <p:cNvSpPr/>
          <p:nvPr/>
        </p:nvSpPr>
        <p:spPr>
          <a:xfrm>
            <a:off x="3923928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9" name="Téglalap 48"/>
          <p:cNvSpPr/>
          <p:nvPr/>
        </p:nvSpPr>
        <p:spPr>
          <a:xfrm>
            <a:off x="2768651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0" name="Téglalap 49"/>
          <p:cNvSpPr/>
          <p:nvPr/>
        </p:nvSpPr>
        <p:spPr>
          <a:xfrm>
            <a:off x="3056683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1" name="Téglalap 50"/>
          <p:cNvSpPr/>
          <p:nvPr/>
        </p:nvSpPr>
        <p:spPr>
          <a:xfrm>
            <a:off x="3344715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2" name="Téglalap 51"/>
          <p:cNvSpPr/>
          <p:nvPr/>
        </p:nvSpPr>
        <p:spPr>
          <a:xfrm>
            <a:off x="3634708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3" name="Téglalap 52"/>
          <p:cNvSpPr/>
          <p:nvPr/>
        </p:nvSpPr>
        <p:spPr>
          <a:xfrm>
            <a:off x="3920779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4" name="Téglalap 53"/>
          <p:cNvSpPr/>
          <p:nvPr/>
        </p:nvSpPr>
        <p:spPr>
          <a:xfrm>
            <a:off x="2699792" y="4833156"/>
            <a:ext cx="151216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dirty="0" smtClean="0"/>
              <a:t>Blokk (2, </a:t>
            </a:r>
            <a:r>
              <a:rPr lang="hu-HU" dirty="0" err="1" smtClean="0"/>
              <a:t>2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55" name="Téglalap 54"/>
          <p:cNvSpPr/>
          <p:nvPr/>
        </p:nvSpPr>
        <p:spPr>
          <a:xfrm>
            <a:off x="2771800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6" name="Téglalap 55"/>
          <p:cNvSpPr/>
          <p:nvPr/>
        </p:nvSpPr>
        <p:spPr>
          <a:xfrm>
            <a:off x="3059832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7" name="Téglalap 56"/>
          <p:cNvSpPr/>
          <p:nvPr/>
        </p:nvSpPr>
        <p:spPr>
          <a:xfrm>
            <a:off x="3347864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8" name="Téglalap 57"/>
          <p:cNvSpPr/>
          <p:nvPr/>
        </p:nvSpPr>
        <p:spPr>
          <a:xfrm>
            <a:off x="3637857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9" name="Téglalap 58"/>
          <p:cNvSpPr/>
          <p:nvPr/>
        </p:nvSpPr>
        <p:spPr>
          <a:xfrm>
            <a:off x="3923928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0" name="Téglalap 59"/>
          <p:cNvSpPr/>
          <p:nvPr/>
        </p:nvSpPr>
        <p:spPr>
          <a:xfrm>
            <a:off x="2771800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1" name="Téglalap 60"/>
          <p:cNvSpPr/>
          <p:nvPr/>
        </p:nvSpPr>
        <p:spPr>
          <a:xfrm>
            <a:off x="3059832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2" name="Téglalap 61"/>
          <p:cNvSpPr/>
          <p:nvPr/>
        </p:nvSpPr>
        <p:spPr>
          <a:xfrm>
            <a:off x="3347864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3" name="Téglalap 62"/>
          <p:cNvSpPr/>
          <p:nvPr/>
        </p:nvSpPr>
        <p:spPr>
          <a:xfrm>
            <a:off x="3637857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4" name="Téglalap 63"/>
          <p:cNvSpPr/>
          <p:nvPr/>
        </p:nvSpPr>
        <p:spPr>
          <a:xfrm>
            <a:off x="3923928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5" name="Téglalap 64"/>
          <p:cNvSpPr/>
          <p:nvPr/>
        </p:nvSpPr>
        <p:spPr>
          <a:xfrm>
            <a:off x="2768651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6" name="Téglalap 65"/>
          <p:cNvSpPr/>
          <p:nvPr/>
        </p:nvSpPr>
        <p:spPr>
          <a:xfrm>
            <a:off x="3056683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7" name="Téglalap 66"/>
          <p:cNvSpPr/>
          <p:nvPr/>
        </p:nvSpPr>
        <p:spPr>
          <a:xfrm>
            <a:off x="3344715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8" name="Téglalap 67"/>
          <p:cNvSpPr/>
          <p:nvPr/>
        </p:nvSpPr>
        <p:spPr>
          <a:xfrm>
            <a:off x="3634708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9" name="Téglalap 68"/>
          <p:cNvSpPr/>
          <p:nvPr/>
        </p:nvSpPr>
        <p:spPr>
          <a:xfrm>
            <a:off x="3920779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0" name="Téglalap 69"/>
          <p:cNvSpPr/>
          <p:nvPr/>
        </p:nvSpPr>
        <p:spPr>
          <a:xfrm>
            <a:off x="4355976" y="3429000"/>
            <a:ext cx="151216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dirty="0" smtClean="0"/>
              <a:t>Blokk (3, 1)</a:t>
            </a:r>
            <a:endParaRPr lang="hu-HU" dirty="0"/>
          </a:p>
        </p:txBody>
      </p:sp>
      <p:sp>
        <p:nvSpPr>
          <p:cNvPr id="71" name="Téglalap 70"/>
          <p:cNvSpPr/>
          <p:nvPr/>
        </p:nvSpPr>
        <p:spPr>
          <a:xfrm>
            <a:off x="4427984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2" name="Téglalap 71"/>
          <p:cNvSpPr/>
          <p:nvPr/>
        </p:nvSpPr>
        <p:spPr>
          <a:xfrm>
            <a:off x="4716016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3" name="Téglalap 72"/>
          <p:cNvSpPr/>
          <p:nvPr/>
        </p:nvSpPr>
        <p:spPr>
          <a:xfrm>
            <a:off x="5004048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4" name="Téglalap 73"/>
          <p:cNvSpPr/>
          <p:nvPr/>
        </p:nvSpPr>
        <p:spPr>
          <a:xfrm>
            <a:off x="5294041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Téglalap 74"/>
          <p:cNvSpPr/>
          <p:nvPr/>
        </p:nvSpPr>
        <p:spPr>
          <a:xfrm>
            <a:off x="5580112" y="378904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6" name="Téglalap 75"/>
          <p:cNvSpPr/>
          <p:nvPr/>
        </p:nvSpPr>
        <p:spPr>
          <a:xfrm>
            <a:off x="4427984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7" name="Téglalap 76"/>
          <p:cNvSpPr/>
          <p:nvPr/>
        </p:nvSpPr>
        <p:spPr>
          <a:xfrm>
            <a:off x="4716016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8" name="Téglalap 77"/>
          <p:cNvSpPr/>
          <p:nvPr/>
        </p:nvSpPr>
        <p:spPr>
          <a:xfrm>
            <a:off x="5004048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9" name="Téglalap 78"/>
          <p:cNvSpPr/>
          <p:nvPr/>
        </p:nvSpPr>
        <p:spPr>
          <a:xfrm>
            <a:off x="5294041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0" name="Téglalap 79"/>
          <p:cNvSpPr/>
          <p:nvPr/>
        </p:nvSpPr>
        <p:spPr>
          <a:xfrm>
            <a:off x="5580112" y="4058778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1" name="Téglalap 80"/>
          <p:cNvSpPr/>
          <p:nvPr/>
        </p:nvSpPr>
        <p:spPr>
          <a:xfrm>
            <a:off x="4424835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2" name="Téglalap 81"/>
          <p:cNvSpPr/>
          <p:nvPr/>
        </p:nvSpPr>
        <p:spPr>
          <a:xfrm>
            <a:off x="4712867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3" name="Téglalap 82"/>
          <p:cNvSpPr/>
          <p:nvPr/>
        </p:nvSpPr>
        <p:spPr>
          <a:xfrm>
            <a:off x="5000899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4" name="Téglalap 83"/>
          <p:cNvSpPr/>
          <p:nvPr/>
        </p:nvSpPr>
        <p:spPr>
          <a:xfrm>
            <a:off x="5290892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5" name="Téglalap 84"/>
          <p:cNvSpPr/>
          <p:nvPr/>
        </p:nvSpPr>
        <p:spPr>
          <a:xfrm>
            <a:off x="5576963" y="4329100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6" name="Téglalap 85"/>
          <p:cNvSpPr/>
          <p:nvPr/>
        </p:nvSpPr>
        <p:spPr>
          <a:xfrm>
            <a:off x="4355976" y="4833156"/>
            <a:ext cx="151216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dirty="0" smtClean="0"/>
              <a:t>Blokk (3, </a:t>
            </a:r>
            <a:r>
              <a:rPr lang="hu-HU" dirty="0"/>
              <a:t>2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87" name="Téglalap 86"/>
          <p:cNvSpPr/>
          <p:nvPr/>
        </p:nvSpPr>
        <p:spPr>
          <a:xfrm>
            <a:off x="4427984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8" name="Téglalap 87"/>
          <p:cNvSpPr/>
          <p:nvPr/>
        </p:nvSpPr>
        <p:spPr>
          <a:xfrm>
            <a:off x="4716016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9" name="Téglalap 88"/>
          <p:cNvSpPr/>
          <p:nvPr/>
        </p:nvSpPr>
        <p:spPr>
          <a:xfrm>
            <a:off x="5004048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0" name="Téglalap 89"/>
          <p:cNvSpPr/>
          <p:nvPr/>
        </p:nvSpPr>
        <p:spPr>
          <a:xfrm>
            <a:off x="5294041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1" name="Téglalap 90"/>
          <p:cNvSpPr/>
          <p:nvPr/>
        </p:nvSpPr>
        <p:spPr>
          <a:xfrm>
            <a:off x="5580112" y="519319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2" name="Téglalap 91"/>
          <p:cNvSpPr/>
          <p:nvPr/>
        </p:nvSpPr>
        <p:spPr>
          <a:xfrm>
            <a:off x="4427984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3" name="Téglalap 92"/>
          <p:cNvSpPr/>
          <p:nvPr/>
        </p:nvSpPr>
        <p:spPr>
          <a:xfrm>
            <a:off x="4716016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4" name="Téglalap 93"/>
          <p:cNvSpPr/>
          <p:nvPr/>
        </p:nvSpPr>
        <p:spPr>
          <a:xfrm>
            <a:off x="5004048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5" name="Téglalap 94"/>
          <p:cNvSpPr/>
          <p:nvPr/>
        </p:nvSpPr>
        <p:spPr>
          <a:xfrm>
            <a:off x="5294041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6" name="Téglalap 95"/>
          <p:cNvSpPr/>
          <p:nvPr/>
        </p:nvSpPr>
        <p:spPr>
          <a:xfrm>
            <a:off x="5580112" y="5462934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7" name="Téglalap 96"/>
          <p:cNvSpPr/>
          <p:nvPr/>
        </p:nvSpPr>
        <p:spPr>
          <a:xfrm>
            <a:off x="4424835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8" name="Téglalap 97"/>
          <p:cNvSpPr/>
          <p:nvPr/>
        </p:nvSpPr>
        <p:spPr>
          <a:xfrm>
            <a:off x="4712867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9" name="Téglalap 98"/>
          <p:cNvSpPr/>
          <p:nvPr/>
        </p:nvSpPr>
        <p:spPr>
          <a:xfrm>
            <a:off x="5000899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0" name="Téglalap 99"/>
          <p:cNvSpPr/>
          <p:nvPr/>
        </p:nvSpPr>
        <p:spPr>
          <a:xfrm>
            <a:off x="5290892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1" name="Téglalap 100"/>
          <p:cNvSpPr/>
          <p:nvPr/>
        </p:nvSpPr>
        <p:spPr>
          <a:xfrm>
            <a:off x="5576963" y="5733256"/>
            <a:ext cx="216024" cy="216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528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</a:t>
            </a:r>
            <a:r>
              <a:rPr lang="hu-HU" dirty="0" smtClean="0"/>
              <a:t>öbbdimenziós példa:</a:t>
            </a:r>
            <a:br>
              <a:rPr lang="hu-HU" dirty="0" smtClean="0"/>
            </a:br>
            <a:r>
              <a:rPr lang="hu-HU" dirty="0" smtClean="0"/>
              <a:t>Kép indexelése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004714"/>
          </a:xfrm>
        </p:spPr>
        <p:txBody>
          <a:bodyPr/>
          <a:lstStyle/>
          <a:p>
            <a:r>
              <a:rPr lang="hu-HU" dirty="0" smtClean="0"/>
              <a:t>Legyen adott:</a:t>
            </a:r>
          </a:p>
          <a:p>
            <a:pPr lvl="1"/>
            <a:r>
              <a:rPr lang="hu-HU" dirty="0" smtClean="0"/>
              <a:t>A kép mérete: w x h (szélesség x magasság)</a:t>
            </a:r>
          </a:p>
          <a:p>
            <a:pPr lvl="1"/>
            <a:r>
              <a:rPr lang="hu-HU" dirty="0" smtClean="0"/>
              <a:t>Egy blokk mérete: </a:t>
            </a:r>
            <a:r>
              <a:rPr lang="hu-HU" dirty="0" err="1" smtClean="0"/>
              <a:t>bw</a:t>
            </a:r>
            <a:r>
              <a:rPr lang="hu-HU" dirty="0"/>
              <a:t> x</a:t>
            </a:r>
            <a:r>
              <a:rPr lang="hu-HU" dirty="0" smtClean="0"/>
              <a:t> </a:t>
            </a:r>
            <a:r>
              <a:rPr lang="hu-HU" dirty="0" err="1" smtClean="0"/>
              <a:t>bh</a:t>
            </a:r>
            <a:r>
              <a:rPr lang="hu-HU" dirty="0" smtClean="0"/>
              <a:t> </a:t>
            </a:r>
            <a:r>
              <a:rPr lang="hu-HU" dirty="0"/>
              <a:t>(szélesség x magasság)</a:t>
            </a:r>
            <a:endParaRPr lang="hu-HU" dirty="0" smtClean="0"/>
          </a:p>
          <a:p>
            <a:pPr>
              <a:spcAft>
                <a:spcPts val="7200"/>
              </a:spcAft>
            </a:pPr>
            <a:r>
              <a:rPr lang="hu-HU" dirty="0" smtClean="0"/>
              <a:t>Rács indítása:</a:t>
            </a:r>
            <a:endParaRPr lang="hu-HU" dirty="0"/>
          </a:p>
          <a:p>
            <a:pPr>
              <a:spcAft>
                <a:spcPts val="5400"/>
              </a:spcAft>
            </a:pPr>
            <a:r>
              <a:rPr lang="hu-HU" dirty="0" smtClean="0"/>
              <a:t>Szál, és pixel koordináták kiszámolása</a:t>
            </a:r>
          </a:p>
          <a:p>
            <a:r>
              <a:rPr lang="hu-HU" dirty="0" smtClean="0"/>
              <a:t>Képpont indexiének kiszámítsa (lineáris tömbben):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43609" y="5004465"/>
            <a:ext cx="5913703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nt x =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blockDim.x</a:t>
            </a: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blockIdx.x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endParaRPr lang="hu-HU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nt y =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blockDim.y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blockIdx.y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threadIdx.y</a:t>
            </a: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043609" y="3647346"/>
            <a:ext cx="5913704" cy="86177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dim3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((w +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bw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–1)/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bw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(h + bh-1)/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bh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dim3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bw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bh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kernel&lt;&lt;&lt;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&gt;&gt;&gt;( ... );</a:t>
            </a: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043609" y="6072328"/>
            <a:ext cx="5913703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nt index = y * w + x;</a:t>
            </a:r>
          </a:p>
        </p:txBody>
      </p:sp>
    </p:spTree>
    <p:extLst>
      <p:ext uri="{BB962C8B-B14F-4D97-AF65-F5344CB8AC3E}">
        <p14:creationId xmlns:p14="http://schemas.microsoft.com/office/powerpoint/2010/main" val="296844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1015</TotalTime>
  <Words>810</Words>
  <Application>Microsoft Office PowerPoint</Application>
  <PresentationFormat>Diavetítés a képernyőre (4:3 oldalarány)</PresentationFormat>
  <Paragraphs>147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1" baseType="lpstr">
      <vt:lpstr>Arial</vt:lpstr>
      <vt:lpstr>Courier New</vt:lpstr>
      <vt:lpstr>Times New Roman</vt:lpstr>
      <vt:lpstr>Trebuchet MS</vt:lpstr>
      <vt:lpstr>Verdana</vt:lpstr>
      <vt:lpstr>Wingdings 3</vt:lpstr>
      <vt:lpstr>Fazetta</vt:lpstr>
      <vt:lpstr>CUDA C/C++ programozás</vt:lpstr>
      <vt:lpstr>Rácsok, blokkok és szálak</vt:lpstr>
      <vt:lpstr>Rácsok, blokkok és szálak</vt:lpstr>
      <vt:lpstr>A szálhierarchia kezelése</vt:lpstr>
      <vt:lpstr>A szálhierarchia kezelése</vt:lpstr>
      <vt:lpstr>Vektorok összeadása blokkonként több szállal</vt:lpstr>
      <vt:lpstr>Vektorok összeadása blokkonként több szállal</vt:lpstr>
      <vt:lpstr>Többdimenziós szálstruktúra</vt:lpstr>
      <vt:lpstr>Többdimenziós példa: Kép indexelése</vt:lpstr>
      <vt:lpstr>Gyakorlati példák</vt:lpstr>
      <vt:lpstr>Kérdés</vt:lpstr>
      <vt:lpstr>Válasz</vt:lpstr>
      <vt:lpstr>Válasz ábrával</vt:lpstr>
      <vt:lpstr>Hatékonyság szemléltetése és mérése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CUDA C/C++ programozás</dc:title>
  <cp:lastModifiedBy>vargalg</cp:lastModifiedBy>
  <cp:revision>46</cp:revision>
  <dcterms:modified xsi:type="dcterms:W3CDTF">2013-11-18T09:33:59Z</dcterms:modified>
</cp:coreProperties>
</file>