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6" r:id="rId10"/>
    <p:sldId id="277" r:id="rId11"/>
    <p:sldId id="278" r:id="rId12"/>
    <p:sldId id="279" r:id="rId13"/>
    <p:sldId id="280" r:id="rId14"/>
    <p:sldId id="281" r:id="rId15"/>
    <p:sldId id="270" r:id="rId16"/>
    <p:sldId id="282" r:id="rId17"/>
    <p:sldId id="288" r:id="rId18"/>
    <p:sldId id="283" r:id="rId19"/>
    <p:sldId id="284" r:id="rId20"/>
    <p:sldId id="285" r:id="rId21"/>
    <p:sldId id="287" r:id="rId22"/>
    <p:sldId id="286" r:id="rId23"/>
    <p:sldId id="289" r:id="rId24"/>
    <p:sldId id="290" r:id="rId25"/>
    <p:sldId id="291" r:id="rId26"/>
    <p:sldId id="292" r:id="rId27"/>
    <p:sldId id="293" r:id="rId2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1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9326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4473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4086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95448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53816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191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5153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209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02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57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8850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05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169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15103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553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601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4919B-4047-4DB1-8B39-23A42AEBA556}" type="datetimeFigureOut">
              <a:rPr lang="hu-HU" smtClean="0"/>
              <a:t>2014.09.30.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50ADBC-3396-4FFB-9E58-A6AB70DCADD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90650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CUDA C/</a:t>
            </a:r>
            <a:r>
              <a:rPr lang="hu-HU" dirty="0" err="1" smtClean="0"/>
              <a:t>C</a:t>
            </a:r>
            <a:r>
              <a:rPr lang="hu-HU" dirty="0" smtClean="0"/>
              <a:t>++ programozás</a:t>
            </a:r>
            <a:endParaRPr lang="en-GB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Közös és konstans memória</a:t>
            </a:r>
            <a:endParaRPr lang="en-GB" dirty="0"/>
          </a:p>
        </p:txBody>
      </p:sp>
      <p:pic>
        <p:nvPicPr>
          <p:cNvPr id="4" name="Kép 3" descr="nkp-logo-finale"/>
          <p:cNvPicPr/>
          <p:nvPr/>
        </p:nvPicPr>
        <p:blipFill>
          <a:blip r:embed="rId2"/>
          <a:srcRect b="22336"/>
          <a:stretch>
            <a:fillRect/>
          </a:stretch>
        </p:blipFill>
        <p:spPr bwMode="auto">
          <a:xfrm>
            <a:off x="25901" y="5805264"/>
            <a:ext cx="1029970" cy="951865"/>
          </a:xfrm>
          <a:prstGeom prst="rect">
            <a:avLst/>
          </a:prstGeom>
          <a:noFill/>
        </p:spPr>
      </p:pic>
      <p:pic>
        <p:nvPicPr>
          <p:cNvPr id="5" name="Kép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0595" y="5803001"/>
            <a:ext cx="19907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1043699" y="6396335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800" dirty="0" smtClean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segédanyag készítése a </a:t>
            </a:r>
            <a:r>
              <a:rPr lang="hu-HU" sz="800" dirty="0"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TÁMOP 4.2.4.A/2-11-1-2012-0001 Nemzeti Kiválóság Program című kiemelt projekt keretében zajlott. A projekt az Európai Unió támogatásával, az Európai Szociális Alap társfinanszírozásával valósul meg.</a:t>
            </a:r>
            <a:endParaRPr lang="hu-HU" sz="800" dirty="0"/>
          </a:p>
        </p:txBody>
      </p:sp>
    </p:spTree>
    <p:extLst>
      <p:ext uri="{BB962C8B-B14F-4D97-AF65-F5344CB8AC3E}">
        <p14:creationId xmlns:p14="http://schemas.microsoft.com/office/powerpoint/2010/main" val="285715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Gondok a </a:t>
            </a:r>
            <a:r>
              <a:rPr lang="hu-HU" dirty="0" err="1" smtClean="0"/>
              <a:t>szinkronizációval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szinkronizáció</a:t>
            </a:r>
            <a:r>
              <a:rPr lang="hu-HU" dirty="0" smtClean="0"/>
              <a:t> lassíthatja a kódot.</a:t>
            </a:r>
          </a:p>
          <a:p>
            <a:pPr lvl="1"/>
            <a:r>
              <a:rPr lang="hu-HU" dirty="0" smtClean="0"/>
              <a:t>Szabadságot vesz el a szálütemezőtől.</a:t>
            </a:r>
          </a:p>
          <a:p>
            <a:pPr lvl="1"/>
            <a:r>
              <a:rPr lang="hu-HU" dirty="0" smtClean="0"/>
              <a:t>A multiprocesszor üresjáratban állhat, amíg néhány szál adatra várakozik.</a:t>
            </a:r>
          </a:p>
          <a:p>
            <a:r>
              <a:rPr lang="hu-HU" dirty="0" smtClean="0"/>
              <a:t>Nem körültekintő használat mellett megakaszthatja a programot.</a:t>
            </a:r>
          </a:p>
          <a:p>
            <a:pPr lvl="1"/>
            <a:r>
              <a:rPr lang="hu-HU" dirty="0" smtClean="0"/>
              <a:t>Főleg elágazásban problémás.</a:t>
            </a:r>
          </a:p>
          <a:p>
            <a:pPr lvl="1"/>
            <a:r>
              <a:rPr lang="hu-HU" dirty="0" smtClean="0"/>
              <a:t>Ha a blokkban van szál ami nem hívja meg, akkor a többi szál a végtelenségig várakozik.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187624" y="5171708"/>
            <a:ext cx="6480720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blockIdx.x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% 2) {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__</a:t>
            </a:r>
            <a:r>
              <a:rPr lang="hu-HU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syncthreads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b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Bukta van. :( A szálak egy része be sem jön az</a:t>
            </a:r>
          </a:p>
          <a:p>
            <a:r>
              <a:rPr lang="hu-HU" sz="1400" b="1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 </a:t>
            </a:r>
            <a:r>
              <a:rPr lang="hu-HU" sz="1400" b="1" dirty="0" err="1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if-be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A többi a végtelenségig vár ezekre</a:t>
            </a:r>
            <a:b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//  a szálakra, hogy szinkronizáljanak.</a:t>
            </a:r>
          </a:p>
        </p:txBody>
      </p:sp>
    </p:spTree>
    <p:extLst>
      <p:ext uri="{BB962C8B-B14F-4D97-AF65-F5344CB8AC3E}">
        <p14:creationId xmlns:p14="http://schemas.microsoft.com/office/powerpoint/2010/main" val="120060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a közös memória használatára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közös memória használható például a blokkon belül </a:t>
            </a:r>
            <a:r>
              <a:rPr lang="hu-HU" dirty="0"/>
              <a:t>s</a:t>
            </a:r>
            <a:r>
              <a:rPr lang="hu-HU" dirty="0" smtClean="0"/>
              <a:t>zálak eredményeinek összegzésére.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187624" y="2852936"/>
            <a:ext cx="6480720" cy="31085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Szál eredménye a közös memóriába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cache[</a:t>
            </a:r>
            <a:r>
              <a:rPr lang="hu-HU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1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hu-HU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__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syncthreads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hu-HU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b="1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összegzés logaritmikus ciklussal (tömb felezés)</a:t>
            </a:r>
            <a:endParaRPr lang="hu-HU" sz="1400" b="1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 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blockDim.x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/2;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hu-HU" sz="14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 != 0) {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hu-HU" sz="1400" b="1" dirty="0" err="1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cacheIndex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i)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cache[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cacheIndex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+= 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cache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cacheIndex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i];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__</a:t>
            </a:r>
            <a:r>
              <a:rPr lang="hu-HU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syncthreads</a:t>
            </a:r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 /= 2;</a:t>
            </a:r>
          </a:p>
          <a:p>
            <a:r>
              <a:rPr lang="hu-HU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hu-HU" sz="1400" b="1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eredmény a cache[0]</a:t>
            </a:r>
            <a:r>
              <a:rPr lang="hu-HU" sz="1400" b="1" dirty="0" err="1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-ban</a:t>
            </a:r>
            <a:r>
              <a:rPr lang="hu-HU" sz="14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778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Skaláris szorzat példa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hu-HU" dirty="0" smtClean="0"/>
                  <a:t>Vektorok skaláris szorzata.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ar>
                        <m:barPr>
                          <m:ctrlPr>
                            <a:rPr lang="hu-HU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</m:bar>
                      <m:r>
                        <a:rPr lang="hu-H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bar>
                        <m:bar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ba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hu-HU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hu-HU" dirty="0" smtClean="0"/>
              </a:p>
              <a:p>
                <a:r>
                  <a:rPr lang="hu-HU" dirty="0" smtClean="0"/>
                  <a:t>Ötlet:</a:t>
                </a:r>
              </a:p>
              <a:p>
                <a:pPr lvl="1"/>
                <a:r>
                  <a:rPr lang="hu-HU" dirty="0" smtClean="0"/>
                  <a:t>Indítsunk 32 blokkot egyenként 256 szállal.</a:t>
                </a:r>
              </a:p>
              <a:p>
                <a:pPr lvl="1"/>
                <a:r>
                  <a:rPr lang="hu-HU" dirty="0" smtClean="0"/>
                  <a:t>A vektorokat osszuk fel 32*256 részre.</a:t>
                </a:r>
              </a:p>
              <a:p>
                <a:pPr lvl="2"/>
                <a:r>
                  <a:rPr lang="hu-HU" dirty="0" smtClean="0"/>
                  <a:t>Minden szál kiszámolja az összeget a rá kiosztott indexekre.</a:t>
                </a:r>
              </a:p>
              <a:p>
                <a:pPr lvl="1"/>
                <a:r>
                  <a:rPr lang="hu-HU" dirty="0" smtClean="0"/>
                  <a:t>A blokkokon belül összegezzük a 256 szál eredményeit.</a:t>
                </a:r>
              </a:p>
              <a:p>
                <a:pPr lvl="1"/>
                <a:r>
                  <a:rPr lang="hu-HU" dirty="0" smtClean="0"/>
                  <a:t>Végül a 32 blokkban, előáll 32 összeg. Azt kiírjuk a grafikus memóriába, majd továbbítjuk a CPU-hoz a végső összegzésre.</a:t>
                </a:r>
              </a:p>
              <a:p>
                <a:endParaRPr lang="hu-HU" dirty="0"/>
              </a:p>
              <a:p>
                <a:r>
                  <a:rPr lang="hu-HU" dirty="0" smtClean="0"/>
                  <a:t>10_</a:t>
                </a:r>
                <a:r>
                  <a:rPr lang="hu-HU" dirty="0" err="1" smtClean="0"/>
                  <a:t>DotProduct.cu</a:t>
                </a:r>
                <a:endParaRPr lang="hu-HU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6" t="-172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866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 másik </a:t>
            </a:r>
            <a:r>
              <a:rPr lang="hu-HU" dirty="0"/>
              <a:t>p</a:t>
            </a:r>
            <a:r>
              <a:rPr lang="hu-HU" dirty="0" smtClean="0"/>
              <a:t>élda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11_</a:t>
            </a:r>
            <a:r>
              <a:rPr lang="hu-HU" dirty="0" err="1" smtClean="0"/>
              <a:t>OutOfSync</a:t>
            </a:r>
            <a:endParaRPr lang="hu-HU" dirty="0" smtClean="0"/>
          </a:p>
          <a:p>
            <a:pPr lvl="1"/>
            <a:r>
              <a:rPr lang="hu-HU" dirty="0" smtClean="0"/>
              <a:t>Példa ami bemutatja, hogy miért kell szinkronizálni.</a:t>
            </a:r>
          </a:p>
          <a:p>
            <a:pPr lvl="1"/>
            <a:r>
              <a:rPr lang="hu-HU" dirty="0" smtClean="0"/>
              <a:t>A kernelben (a példa 27. sorában van egy __</a:t>
            </a:r>
            <a:r>
              <a:rPr lang="hu-HU" dirty="0" err="1" smtClean="0"/>
              <a:t>syncthreads</a:t>
            </a:r>
            <a:r>
              <a:rPr lang="hu-HU" dirty="0" smtClean="0"/>
              <a:t>() függvényhívás. Próbáljuk, ki, hogy mi az eredmény azzal, vagy a nélkül.)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3809114"/>
            <a:ext cx="4208579" cy="2644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4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Konstans memória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Korlátozott méretű csak olvasható memóriaterület.</a:t>
            </a:r>
          </a:p>
          <a:p>
            <a:pPr lvl="1"/>
            <a:r>
              <a:rPr lang="hu-HU" dirty="0" smtClean="0"/>
              <a:t>Max 64 Kbyte</a:t>
            </a:r>
          </a:p>
          <a:p>
            <a:r>
              <a:rPr lang="hu-HU" dirty="0" smtClean="0"/>
              <a:t>A grafikus memóriában foglalódik le.</a:t>
            </a:r>
          </a:p>
          <a:p>
            <a:r>
              <a:rPr lang="hu-HU" dirty="0" err="1" smtClean="0"/>
              <a:t>Gyorsítótárazva</a:t>
            </a:r>
            <a:r>
              <a:rPr lang="hu-HU" dirty="0" smtClean="0"/>
              <a:t> lesz.</a:t>
            </a:r>
          </a:p>
          <a:p>
            <a:pPr lvl="1"/>
            <a:r>
              <a:rPr lang="hu-HU" dirty="0" smtClean="0"/>
              <a:t>Az elem az első olvasása után egy L1 szintű gyors elérésű gyorsító tárba kerül.</a:t>
            </a:r>
          </a:p>
          <a:p>
            <a:pPr lvl="1"/>
            <a:r>
              <a:rPr lang="hu-HU" dirty="0" smtClean="0"/>
              <a:t>Ha több szál olvassa ugyanazt az adatot, akkor nagy-mértékben gyorsít az elérésen.</a:t>
            </a:r>
          </a:p>
          <a:p>
            <a:pPr lvl="1"/>
            <a:r>
              <a:rPr lang="hu-HU" dirty="0" smtClean="0"/>
              <a:t>Az egymás után történt olvasásokat is gyorsítja.</a:t>
            </a:r>
          </a:p>
          <a:p>
            <a:r>
              <a:rPr lang="hu-HU" dirty="0" smtClean="0"/>
              <a:t>Viszont korlátozott területű és nem írható.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0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Konstans memória használata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Deklarálás:</a:t>
            </a:r>
          </a:p>
          <a:p>
            <a:pPr lvl="1"/>
            <a:r>
              <a:rPr lang="hu-HU" dirty="0" smtClean="0"/>
              <a:t>__</a:t>
            </a:r>
            <a:r>
              <a:rPr lang="hu-HU" dirty="0" err="1" smtClean="0"/>
              <a:t>constant</a:t>
            </a:r>
            <a:r>
              <a:rPr lang="hu-HU" dirty="0" smtClean="0"/>
              <a:t>__ előtaggal, a globális </a:t>
            </a:r>
            <a:r>
              <a:rPr lang="hu-HU" dirty="0" err="1" smtClean="0"/>
              <a:t>scope-ban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A foglalt méretet a deklaráláskor meg kell adni!</a:t>
            </a:r>
            <a:br>
              <a:rPr lang="hu-HU" dirty="0" smtClean="0"/>
            </a:br>
            <a:r>
              <a:rPr lang="hu-HU" dirty="0" smtClean="0"/>
              <a:t>(fordítási időben tudni kell)</a:t>
            </a:r>
          </a:p>
          <a:p>
            <a:r>
              <a:rPr lang="hu-HU" dirty="0" smtClean="0"/>
              <a:t>Feltöltése:</a:t>
            </a:r>
          </a:p>
          <a:p>
            <a:pPr lvl="1"/>
            <a:r>
              <a:rPr lang="hu-HU" dirty="0" smtClean="0"/>
              <a:t>A „</a:t>
            </a:r>
            <a:r>
              <a:rPr lang="hu-HU" dirty="0" err="1" smtClean="0"/>
              <a:t>CudaMemcpyToSymbol</a:t>
            </a:r>
            <a:r>
              <a:rPr lang="hu-HU" dirty="0" smtClean="0"/>
              <a:t>” függvénnyel a CPU kódban.</a:t>
            </a:r>
          </a:p>
          <a:p>
            <a:pPr lvl="2"/>
            <a:r>
              <a:rPr lang="hu-HU" dirty="0" err="1" smtClean="0"/>
              <a:t>CudaMemcpyToSymbol</a:t>
            </a:r>
            <a:r>
              <a:rPr lang="hu-HU" dirty="0" smtClean="0"/>
              <a:t>(cél, forrás, byte_szám)</a:t>
            </a:r>
          </a:p>
          <a:p>
            <a:r>
              <a:rPr lang="hu-HU" dirty="0" smtClean="0"/>
              <a:t>Elérése a kernelben.</a:t>
            </a:r>
          </a:p>
          <a:p>
            <a:pPr lvl="1"/>
            <a:r>
              <a:rPr lang="hu-HU" dirty="0" smtClean="0"/>
              <a:t>Mintha globális memória lenne.</a:t>
            </a:r>
          </a:p>
          <a:p>
            <a:pPr lvl="1"/>
            <a:r>
              <a:rPr lang="hu-HU" dirty="0" smtClean="0"/>
              <a:t>Csak nem lehet írni.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8725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nagy vonalakban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09599" y="2160590"/>
            <a:ext cx="6347714" cy="40767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constant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[256];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u-H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kernel(...) {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...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(i=0; i&lt;256; i++)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    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[i];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nt main() {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hu-HU" b="1" smtClean="0">
                <a:latin typeface="Courier New" panose="02070309020205020404" pitchFamily="49" charset="0"/>
                <a:cs typeface="Courier New" panose="02070309020205020404" pitchFamily="49" charset="0"/>
              </a:rPr>
              <a:t>[256]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...;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cudaMemcpyToSymbol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mem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hu-HU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temp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b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256 * 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...</a:t>
            </a:r>
          </a:p>
          <a:p>
            <a:pPr marL="0" indent="0">
              <a:spcBef>
                <a:spcPts val="0"/>
              </a:spcBef>
              <a:buNone/>
            </a:pPr>
            <a:endParaRPr lang="hu-HU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hu-HU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hu-HU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9069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Példa részletesen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12_Ray_</a:t>
            </a:r>
            <a:r>
              <a:rPr lang="hu-HU" dirty="0" err="1" smtClean="0"/>
              <a:t>Const.cu</a:t>
            </a:r>
            <a:endParaRPr lang="hu-HU" dirty="0" smtClean="0"/>
          </a:p>
          <a:p>
            <a:pPr lvl="1"/>
            <a:r>
              <a:rPr lang="hu-HU" dirty="0" smtClean="0"/>
              <a:t>Egyszerű sugárkövetés a </a:t>
            </a:r>
            <a:r>
              <a:rPr lang="hu-HU" dirty="0" err="1" smtClean="0"/>
              <a:t>GPU-n</a:t>
            </a:r>
            <a:r>
              <a:rPr lang="hu-HU" dirty="0" smtClean="0"/>
              <a:t>.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8252" y="2996952"/>
            <a:ext cx="4990406" cy="3682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14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Extra tudnivaló a konstans memóriával kapcsolatban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konstans memória olvasásánál a memóriakezelő minden fél </a:t>
            </a:r>
            <a:r>
              <a:rPr lang="hu-HU" dirty="0" err="1" smtClean="0"/>
              <a:t>warp-nak</a:t>
            </a:r>
            <a:r>
              <a:rPr lang="hu-HU" dirty="0" smtClean="0"/>
              <a:t> képes továbbítani egy konstans memóriából olvasott adatot.</a:t>
            </a:r>
          </a:p>
          <a:p>
            <a:endParaRPr lang="hu-HU" dirty="0"/>
          </a:p>
          <a:p>
            <a:r>
              <a:rPr lang="hu-HU" dirty="0" smtClean="0"/>
              <a:t>De mi az a fél </a:t>
            </a:r>
            <a:r>
              <a:rPr lang="hu-HU" dirty="0" err="1" smtClean="0"/>
              <a:t>warp</a:t>
            </a:r>
            <a:r>
              <a:rPr lang="hu-HU" dirty="0" smtClean="0"/>
              <a:t>?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852936"/>
            <a:ext cx="1622066" cy="3934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26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Warp-ok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dirty="0" smtClean="0"/>
              <a:t>Az indított blokkokban a szálakra vonatkozik még egy csoportosítás, ami „</a:t>
            </a:r>
            <a:r>
              <a:rPr lang="hu-HU" dirty="0" err="1" smtClean="0"/>
              <a:t>warp</a:t>
            </a:r>
            <a:r>
              <a:rPr lang="hu-HU" dirty="0" smtClean="0"/>
              <a:t>”</a:t>
            </a:r>
            <a:r>
              <a:rPr lang="hu-HU" dirty="0" err="1" smtClean="0"/>
              <a:t>-ba</a:t>
            </a:r>
            <a:r>
              <a:rPr lang="hu-HU" dirty="0" smtClean="0"/>
              <a:t> kötegeli a szálakat.</a:t>
            </a:r>
          </a:p>
          <a:p>
            <a:endParaRPr lang="hu-HU" dirty="0" smtClean="0"/>
          </a:p>
          <a:p>
            <a:r>
              <a:rPr lang="hu-HU" dirty="0" smtClean="0"/>
              <a:t>Az indításnál minden szál kap egy egyedi azonosítót. (</a:t>
            </a:r>
            <a:r>
              <a:rPr lang="hu-HU" dirty="0" err="1" smtClean="0"/>
              <a:t>thread</a:t>
            </a:r>
            <a:r>
              <a:rPr lang="hu-HU" dirty="0" smtClean="0"/>
              <a:t> ID)</a:t>
            </a:r>
          </a:p>
          <a:p>
            <a:pPr lvl="1"/>
            <a:r>
              <a:rPr lang="hu-HU" dirty="0" smtClean="0"/>
              <a:t>ID =	</a:t>
            </a:r>
            <a:r>
              <a:rPr lang="hu-HU" dirty="0" err="1" smtClean="0"/>
              <a:t>threadIdx.x</a:t>
            </a:r>
            <a:r>
              <a:rPr lang="hu-HU" dirty="0" smtClean="0"/>
              <a:t> +</a:t>
            </a:r>
            <a:br>
              <a:rPr lang="hu-HU" dirty="0" smtClean="0"/>
            </a:br>
            <a:r>
              <a:rPr lang="hu-HU" dirty="0" smtClean="0"/>
              <a:t>		</a:t>
            </a:r>
            <a:r>
              <a:rPr lang="hu-HU" dirty="0" err="1" smtClean="0"/>
              <a:t>threadIdx.y</a:t>
            </a:r>
            <a:r>
              <a:rPr lang="hu-HU" dirty="0" smtClean="0"/>
              <a:t> * </a:t>
            </a:r>
            <a:r>
              <a:rPr lang="hu-HU" dirty="0" err="1" smtClean="0"/>
              <a:t>blockDim.x</a:t>
            </a:r>
            <a:r>
              <a:rPr lang="hu-HU" dirty="0" smtClean="0"/>
              <a:t> + </a:t>
            </a:r>
            <a:br>
              <a:rPr lang="hu-HU" dirty="0" smtClean="0"/>
            </a:br>
            <a:r>
              <a:rPr lang="hu-HU" dirty="0" smtClean="0"/>
              <a:t>		</a:t>
            </a:r>
            <a:r>
              <a:rPr lang="hu-HU" dirty="0" err="1" smtClean="0"/>
              <a:t>threadIdx.z</a:t>
            </a:r>
            <a:r>
              <a:rPr lang="hu-HU" dirty="0" smtClean="0"/>
              <a:t> * </a:t>
            </a:r>
            <a:r>
              <a:rPr lang="hu-HU" dirty="0" err="1" smtClean="0"/>
              <a:t>blockDim.x</a:t>
            </a:r>
            <a:r>
              <a:rPr lang="hu-HU" dirty="0" smtClean="0"/>
              <a:t> * </a:t>
            </a:r>
            <a:r>
              <a:rPr lang="hu-HU" dirty="0" err="1" smtClean="0"/>
              <a:t>blockDim.y</a:t>
            </a:r>
            <a:r>
              <a:rPr lang="hu-HU" dirty="0" smtClean="0"/>
              <a:t>;</a:t>
            </a:r>
          </a:p>
          <a:p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 err="1" smtClean="0"/>
              <a:t>warp-ok</a:t>
            </a:r>
            <a:r>
              <a:rPr lang="hu-HU" dirty="0" smtClean="0"/>
              <a:t> 32-es csoportokba kötik az egymás után következő indexekkel rendelkező szálakat.</a:t>
            </a:r>
          </a:p>
          <a:p>
            <a:pPr lvl="1"/>
            <a:r>
              <a:rPr lang="hu-HU" dirty="0" smtClean="0"/>
              <a:t>1. </a:t>
            </a:r>
            <a:r>
              <a:rPr lang="hu-HU" dirty="0" err="1" smtClean="0"/>
              <a:t>warp</a:t>
            </a:r>
            <a:r>
              <a:rPr lang="hu-HU" dirty="0" smtClean="0"/>
              <a:t>: 0, …, 31;</a:t>
            </a:r>
          </a:p>
          <a:p>
            <a:pPr lvl="1"/>
            <a:r>
              <a:rPr lang="hu-HU" dirty="0" smtClean="0"/>
              <a:t>2. </a:t>
            </a:r>
            <a:r>
              <a:rPr lang="hu-HU" dirty="0" err="1" smtClean="0"/>
              <a:t>warp</a:t>
            </a:r>
            <a:r>
              <a:rPr lang="hu-HU" dirty="0" smtClean="0"/>
              <a:t>: 31, …, 63;</a:t>
            </a:r>
          </a:p>
          <a:p>
            <a:pPr lvl="1"/>
            <a:r>
              <a:rPr lang="hu-HU" dirty="0" smtClean="0"/>
              <a:t>Stb.</a:t>
            </a:r>
          </a:p>
          <a:p>
            <a:pPr lvl="1"/>
            <a:endParaRPr lang="hu-HU" dirty="0"/>
          </a:p>
          <a:p>
            <a:r>
              <a:rPr lang="hu-HU" dirty="0" smtClean="0"/>
              <a:t>A fél </a:t>
            </a:r>
            <a:r>
              <a:rPr lang="hu-HU" dirty="0" err="1" smtClean="0"/>
              <a:t>warp</a:t>
            </a:r>
            <a:r>
              <a:rPr lang="hu-HU" dirty="0" smtClean="0"/>
              <a:t> egy </a:t>
            </a:r>
            <a:r>
              <a:rPr lang="hu-HU" dirty="0" err="1" smtClean="0"/>
              <a:t>warp</a:t>
            </a:r>
            <a:r>
              <a:rPr lang="hu-HU" dirty="0" smtClean="0"/>
              <a:t> első vagy második fele.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807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GPU memória fajták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dirty="0" smtClean="0"/>
              <a:t>Valójában a CUDA architektúra szerint a CUDA magok többféle adattárolóhoz férnek hozzá.</a:t>
            </a:r>
          </a:p>
          <a:p>
            <a:pPr lvl="1"/>
            <a:r>
              <a:rPr lang="hu-HU" dirty="0" smtClean="0"/>
              <a:t>Regiszterek</a:t>
            </a:r>
          </a:p>
          <a:p>
            <a:pPr lvl="2"/>
            <a:r>
              <a:rPr lang="hu-HU" dirty="0" smtClean="0"/>
              <a:t>Írható-olvasható</a:t>
            </a:r>
          </a:p>
          <a:p>
            <a:pPr lvl="1"/>
            <a:r>
              <a:rPr lang="hu-HU" dirty="0" smtClean="0"/>
              <a:t>Közös memória</a:t>
            </a:r>
          </a:p>
          <a:p>
            <a:pPr lvl="2"/>
            <a:r>
              <a:rPr lang="hu-HU" dirty="0" smtClean="0"/>
              <a:t>Irható-olvasható</a:t>
            </a:r>
          </a:p>
          <a:p>
            <a:pPr lvl="1"/>
            <a:r>
              <a:rPr lang="hu-HU" dirty="0" smtClean="0"/>
              <a:t>Konstans memória</a:t>
            </a:r>
          </a:p>
          <a:p>
            <a:pPr lvl="2"/>
            <a:r>
              <a:rPr lang="hu-HU" dirty="0" smtClean="0"/>
              <a:t>Csak olvasható</a:t>
            </a:r>
          </a:p>
          <a:p>
            <a:pPr lvl="1"/>
            <a:r>
              <a:rPr lang="hu-HU" dirty="0" smtClean="0"/>
              <a:t>Textúra memória</a:t>
            </a:r>
          </a:p>
          <a:p>
            <a:pPr lvl="2"/>
            <a:r>
              <a:rPr lang="hu-HU" dirty="0" smtClean="0"/>
              <a:t>Csak olvasható</a:t>
            </a:r>
          </a:p>
          <a:p>
            <a:pPr lvl="1"/>
            <a:r>
              <a:rPr lang="hu-HU" dirty="0" smtClean="0"/>
              <a:t>Grafikus memória</a:t>
            </a:r>
          </a:p>
          <a:p>
            <a:pPr lvl="2"/>
            <a:r>
              <a:rPr lang="hu-HU" dirty="0" smtClean="0"/>
              <a:t>Írható-olvasható</a:t>
            </a:r>
          </a:p>
          <a:p>
            <a:pPr lvl="1"/>
            <a:endParaRPr lang="hu-HU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7983" y="1412777"/>
            <a:ext cx="4243431" cy="525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49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Warp-ok</a:t>
            </a:r>
            <a:r>
              <a:rPr lang="hu-HU" dirty="0" smtClean="0"/>
              <a:t> tulajdonságai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egyazon </a:t>
            </a:r>
            <a:r>
              <a:rPr lang="hu-HU" dirty="0" err="1" smtClean="0"/>
              <a:t>warp-ba</a:t>
            </a:r>
            <a:r>
              <a:rPr lang="hu-HU" dirty="0" smtClean="0"/>
              <a:t> tartozó szálakra vonatkozik pár tulajdonság.</a:t>
            </a:r>
          </a:p>
          <a:p>
            <a:r>
              <a:rPr lang="hu-HU" dirty="0" smtClean="0"/>
              <a:t>Egy </a:t>
            </a:r>
            <a:r>
              <a:rPr lang="hu-HU" dirty="0" err="1" smtClean="0"/>
              <a:t>warp</a:t>
            </a:r>
            <a:r>
              <a:rPr lang="hu-HU" dirty="0" smtClean="0"/>
              <a:t> szálai egyszerre ugyanazt az utasítást hajtják végre.</a:t>
            </a:r>
          </a:p>
          <a:p>
            <a:pPr lvl="1"/>
            <a:r>
              <a:rPr lang="hu-HU" dirty="0" smtClean="0"/>
              <a:t>Tehát </a:t>
            </a:r>
            <a:r>
              <a:rPr lang="hu-HU" dirty="0" err="1" smtClean="0"/>
              <a:t>szinkronizáció</a:t>
            </a:r>
            <a:r>
              <a:rPr lang="hu-HU" dirty="0" smtClean="0"/>
              <a:t> nélkül sem halad át a </a:t>
            </a:r>
            <a:r>
              <a:rPr lang="hu-HU" dirty="0" err="1" smtClean="0"/>
              <a:t>warp</a:t>
            </a:r>
            <a:r>
              <a:rPr lang="hu-HU" dirty="0" smtClean="0"/>
              <a:t> egy utasításon amíg az összes szála végre nem hajtotta.</a:t>
            </a:r>
          </a:p>
          <a:p>
            <a:pPr lvl="1"/>
            <a:r>
              <a:rPr lang="hu-HU" dirty="0" smtClean="0"/>
              <a:t>Ez annyira szigorú, hogy elágazás esetén is a </a:t>
            </a:r>
            <a:r>
              <a:rPr lang="hu-HU" dirty="0" err="1" smtClean="0"/>
              <a:t>warp</a:t>
            </a:r>
            <a:r>
              <a:rPr lang="hu-HU" dirty="0" smtClean="0"/>
              <a:t> összes szála végrehajtja az utasításokat. Csak azok a szálak mikre az elágazás feltétele nem teljesül eldobják az eredményt.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1187624" y="5129897"/>
            <a:ext cx="64807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==0) {</a:t>
            </a:r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...</a:t>
            </a: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6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egy szál számol, és mellette a többi 31</a:t>
            </a:r>
          </a:p>
          <a:p>
            <a:r>
              <a:rPr lang="hu-HU" sz="1600" b="1" dirty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solidFill>
                  <a:schemeClr val="tx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//  „türelmesen kivárja”</a:t>
            </a:r>
            <a:endParaRPr lang="hu-HU" sz="1600" b="1" dirty="0">
              <a:solidFill>
                <a:schemeClr val="tx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60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Warp-ok</a:t>
            </a:r>
            <a:r>
              <a:rPr lang="hu-HU" dirty="0" smtClean="0"/>
              <a:t> és a konstans memória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 fél </a:t>
            </a:r>
            <a:r>
              <a:rPr lang="hu-HU" dirty="0" err="1" smtClean="0"/>
              <a:t>warp-oknak</a:t>
            </a:r>
            <a:r>
              <a:rPr lang="hu-HU" dirty="0" smtClean="0"/>
              <a:t> fontos szerepe van a memóriavezérlés szervezésében.</a:t>
            </a:r>
          </a:p>
          <a:p>
            <a:pPr lvl="1"/>
            <a:r>
              <a:rPr lang="hu-HU" dirty="0" smtClean="0"/>
              <a:t>Általában közös memóriakezelő csatornákat kapnak.</a:t>
            </a:r>
            <a:br>
              <a:rPr lang="hu-HU" dirty="0" smtClean="0"/>
            </a:br>
            <a:r>
              <a:rPr lang="hu-HU" dirty="0" smtClean="0"/>
              <a:t>(A grafikus memóriánál majd látjuk hogy mit jelent ez.)</a:t>
            </a:r>
          </a:p>
          <a:p>
            <a:r>
              <a:rPr lang="hu-HU" dirty="0" smtClean="0"/>
              <a:t>Konstans memória olvasásakor a fél </a:t>
            </a:r>
            <a:r>
              <a:rPr lang="hu-HU" dirty="0" err="1" smtClean="0"/>
              <a:t>warp</a:t>
            </a:r>
            <a:r>
              <a:rPr lang="hu-HU" dirty="0" smtClean="0"/>
              <a:t> szálai között minden esetben egyszerre egyetlen olvasott adat lesz szétszórva.</a:t>
            </a:r>
          </a:p>
          <a:p>
            <a:pPr lvl="1"/>
            <a:r>
              <a:rPr lang="hu-HU" dirty="0" smtClean="0"/>
              <a:t>Ha minden szál ugyanazt az adatot kérte, akkor gyorsan megkapják.</a:t>
            </a:r>
          </a:p>
          <a:p>
            <a:pPr lvl="1"/>
            <a:r>
              <a:rPr lang="hu-HU" dirty="0" smtClean="0"/>
              <a:t>Ha különböző adatokat kértek, akkor a kérések szekvenciába rendeződnek, és egymás után lesznek kielégítve.</a:t>
            </a:r>
          </a:p>
          <a:p>
            <a:pPr lvl="1"/>
            <a:r>
              <a:rPr lang="hu-HU" dirty="0" smtClean="0"/>
              <a:t>Ez meg párhuzamosan a két fél </a:t>
            </a:r>
            <a:r>
              <a:rPr lang="hu-HU" dirty="0" err="1" smtClean="0"/>
              <a:t>warp-on</a:t>
            </a:r>
            <a:r>
              <a:rPr lang="hu-HU" dirty="0" smtClean="0"/>
              <a:t>, de amíg mind a két fél összes szála meg nem kapta a kért adatot, addig a </a:t>
            </a:r>
            <a:r>
              <a:rPr lang="hu-HU" dirty="0" err="1" smtClean="0"/>
              <a:t>warp</a:t>
            </a:r>
            <a:r>
              <a:rPr lang="hu-HU" dirty="0" smtClean="0"/>
              <a:t> szálai állnak.</a:t>
            </a:r>
          </a:p>
          <a:p>
            <a:pPr lvl="2"/>
            <a:r>
              <a:rPr lang="hu-HU" dirty="0" smtClean="0"/>
              <a:t>Lassabb lehet, mint ha a globális memóriából olvasnánk.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085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És ha már a </a:t>
            </a:r>
            <a:r>
              <a:rPr lang="hu-HU" dirty="0" err="1" smtClean="0"/>
              <a:t>warp-oknál</a:t>
            </a:r>
            <a:r>
              <a:rPr lang="hu-HU" dirty="0" smtClean="0"/>
              <a:t> tartunk…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GPU-ban</a:t>
            </a:r>
            <a:r>
              <a:rPr lang="hu-HU" dirty="0" smtClean="0"/>
              <a:t> </a:t>
            </a:r>
            <a:r>
              <a:rPr lang="hu-HU" dirty="0" err="1" smtClean="0"/>
              <a:t>a</a:t>
            </a:r>
            <a:r>
              <a:rPr lang="hu-HU" dirty="0" smtClean="0"/>
              <a:t> memóriakezelő a memóriát részegységekben kezeli, és blokkosan olvassa/írja.</a:t>
            </a:r>
          </a:p>
          <a:p>
            <a:r>
              <a:rPr lang="hu-HU" dirty="0" smtClean="0"/>
              <a:t>A memóriakezelő 32, 64 vagy 128 Byte méretű adatblokkot tud elérni, csakis 32-vel osztható kezdőcímtől indulva.</a:t>
            </a:r>
          </a:p>
          <a:p>
            <a:r>
              <a:rPr lang="hu-HU" dirty="0" smtClean="0"/>
              <a:t>Az </a:t>
            </a:r>
            <a:r>
              <a:rPr lang="hu-HU" dirty="0" smtClean="0"/>
              <a:t>elért blokkban utána kiválasztódik, hogy pontosan mely </a:t>
            </a:r>
            <a:r>
              <a:rPr lang="hu-HU" dirty="0" err="1" smtClean="0"/>
              <a:t>Byte-okat</a:t>
            </a:r>
            <a:r>
              <a:rPr lang="hu-HU" dirty="0" smtClean="0"/>
              <a:t> kell kiolvasni/beírni.</a:t>
            </a:r>
          </a:p>
          <a:p>
            <a:r>
              <a:rPr lang="hu-HU" dirty="0" smtClean="0"/>
              <a:t>A  GPU számítási képességétől függően különböző módokon lehet hatékonyan kezelni a memória elérést.</a:t>
            </a:r>
          </a:p>
        </p:txBody>
      </p:sp>
    </p:spTree>
    <p:extLst>
      <p:ext uri="{BB962C8B-B14F-4D97-AF65-F5344CB8AC3E}">
        <p14:creationId xmlns:p14="http://schemas.microsoft.com/office/powerpoint/2010/main" val="170542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Memórialérés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1.0-s, és 1.1-es számítási képességű </a:t>
            </a:r>
            <a:r>
              <a:rPr lang="hu-HU" dirty="0" err="1" smtClean="0"/>
              <a:t>GPU-nál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Ideális esetben:</a:t>
            </a:r>
          </a:p>
          <a:p>
            <a:pPr lvl="2"/>
            <a:r>
              <a:rPr lang="hu-HU" dirty="0" smtClean="0"/>
              <a:t>Pl. 32 bites szavak igazított olvasás kor, ha:</a:t>
            </a:r>
          </a:p>
          <a:p>
            <a:pPr lvl="3"/>
            <a:r>
              <a:rPr lang="hu-HU" dirty="0" smtClean="0"/>
              <a:t>A </a:t>
            </a:r>
            <a:r>
              <a:rPr lang="hu-HU" dirty="0" smtClean="0"/>
              <a:t>fél </a:t>
            </a:r>
            <a:r>
              <a:rPr lang="hu-HU" dirty="0" err="1" smtClean="0"/>
              <a:t>warp</a:t>
            </a:r>
            <a:r>
              <a:rPr lang="hu-HU" dirty="0" smtClean="0"/>
              <a:t> egymás után következő szálai egymás után következő szavakat olvasnak a memóriából.</a:t>
            </a:r>
          </a:p>
          <a:p>
            <a:pPr lvl="3"/>
            <a:r>
              <a:rPr lang="hu-HU" dirty="0" smtClean="0"/>
              <a:t>És az első </a:t>
            </a:r>
            <a:r>
              <a:rPr lang="hu-HU" dirty="0" smtClean="0"/>
              <a:t>elért </a:t>
            </a:r>
            <a:r>
              <a:rPr lang="hu-HU" dirty="0" smtClean="0"/>
              <a:t>memóriaszó címe 32-vel osztható.</a:t>
            </a:r>
          </a:p>
          <a:p>
            <a:pPr lvl="2"/>
            <a:r>
              <a:rPr lang="hu-HU" dirty="0" smtClean="0"/>
              <a:t>Akkor a memóriában egy darab 64 bites olvasás van, és a </a:t>
            </a:r>
            <a:r>
              <a:rPr lang="hu-HU" dirty="0" err="1" smtClean="0"/>
              <a:t>warp</a:t>
            </a:r>
            <a:r>
              <a:rPr lang="hu-HU" dirty="0" smtClean="0"/>
              <a:t> minden szála megkapja a kért adatot.</a:t>
            </a:r>
          </a:p>
          <a:p>
            <a:pPr lvl="1"/>
            <a:r>
              <a:rPr lang="hu-HU" dirty="0" smtClean="0"/>
              <a:t>Különben </a:t>
            </a:r>
            <a:r>
              <a:rPr lang="hu-HU" dirty="0" smtClean="0"/>
              <a:t>(probléma):</a:t>
            </a:r>
            <a:endParaRPr lang="hu-HU" dirty="0" smtClean="0"/>
          </a:p>
          <a:p>
            <a:pPr lvl="2"/>
            <a:r>
              <a:rPr lang="hu-HU" dirty="0" smtClean="0"/>
              <a:t>A fél </a:t>
            </a:r>
            <a:r>
              <a:rPr lang="hu-HU" dirty="0" err="1" smtClean="0"/>
              <a:t>warp</a:t>
            </a:r>
            <a:r>
              <a:rPr lang="hu-HU" dirty="0" smtClean="0"/>
              <a:t> </a:t>
            </a:r>
            <a:r>
              <a:rPr lang="hu-HU" dirty="0" smtClean="0"/>
              <a:t>memóriaelérései </a:t>
            </a:r>
            <a:r>
              <a:rPr lang="hu-HU" dirty="0" smtClean="0"/>
              <a:t>16 darab különálló 32 bites memóriaelérésre lesznek visszavezetve.</a:t>
            </a:r>
          </a:p>
          <a:p>
            <a:pPr lvl="2"/>
            <a:r>
              <a:rPr lang="hu-HU" dirty="0" smtClean="0"/>
              <a:t>(16-szor annyi munka, és rengeteg idő)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5558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Memórialérés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1.2-es, és 1.3-as számítási képességű </a:t>
            </a:r>
            <a:r>
              <a:rPr lang="hu-HU" dirty="0" err="1" smtClean="0"/>
              <a:t>GPU-nál</a:t>
            </a:r>
            <a:r>
              <a:rPr lang="hu-HU" dirty="0" smtClean="0"/>
              <a:t>:</a:t>
            </a:r>
          </a:p>
          <a:p>
            <a:pPr lvl="1"/>
            <a:r>
              <a:rPr lang="hu-HU" dirty="0" smtClean="0"/>
              <a:t>A helyzet sokkal jobb.</a:t>
            </a:r>
          </a:p>
          <a:p>
            <a:pPr lvl="1"/>
            <a:r>
              <a:rPr lang="hu-HU" dirty="0" smtClean="0"/>
              <a:t>A memória elérés 32, vagy 64 </a:t>
            </a:r>
            <a:r>
              <a:rPr lang="hu-HU" dirty="0" err="1" smtClean="0"/>
              <a:t>Byte-os</a:t>
            </a:r>
            <a:r>
              <a:rPr lang="hu-HU" dirty="0"/>
              <a:t> </a:t>
            </a:r>
            <a:r>
              <a:rPr lang="hu-HU" dirty="0" smtClean="0"/>
              <a:t>blokkokban is történhet, és</a:t>
            </a:r>
          </a:p>
          <a:p>
            <a:pPr lvl="1"/>
            <a:r>
              <a:rPr lang="hu-HU" dirty="0" smtClean="0"/>
              <a:t>A GPU memóriakezelője megállapítja, hogy a memória mely </a:t>
            </a:r>
            <a:r>
              <a:rPr lang="hu-HU" dirty="0" err="1" smtClean="0"/>
              <a:t>blokjaihoz</a:t>
            </a:r>
            <a:r>
              <a:rPr lang="hu-HU" dirty="0" smtClean="0"/>
              <a:t> próbálnak hozzáférni a szálak.</a:t>
            </a:r>
          </a:p>
          <a:p>
            <a:pPr lvl="1"/>
            <a:r>
              <a:rPr lang="hu-HU" dirty="0" smtClean="0"/>
              <a:t>És elosztja a memória hozzáféréseket, hogy minden blokkhoz legfeljebb 1-szer kelljen hozzáférni.</a:t>
            </a:r>
          </a:p>
          <a:p>
            <a:endParaRPr lang="hu-HU" dirty="0"/>
          </a:p>
          <a:p>
            <a:r>
              <a:rPr lang="hu-HU" dirty="0" smtClean="0"/>
              <a:t>2.x, 3.x-es számítási képességnél:</a:t>
            </a:r>
          </a:p>
          <a:p>
            <a:pPr lvl="1"/>
            <a:r>
              <a:rPr lang="hu-HU" dirty="0" smtClean="0"/>
              <a:t>A kezelt memóriaegység megint 32 </a:t>
            </a:r>
            <a:r>
              <a:rPr lang="hu-HU" dirty="0" err="1" smtClean="0"/>
              <a:t>Byte-os</a:t>
            </a:r>
            <a:r>
              <a:rPr lang="hu-HU" dirty="0" smtClean="0"/>
              <a:t>.</a:t>
            </a:r>
          </a:p>
          <a:p>
            <a:pPr lvl="1"/>
            <a:r>
              <a:rPr lang="hu-HU" dirty="0" smtClean="0"/>
              <a:t>De van </a:t>
            </a:r>
            <a:r>
              <a:rPr lang="hu-HU" dirty="0" err="1" smtClean="0"/>
              <a:t>gyorsítótár</a:t>
            </a:r>
            <a:r>
              <a:rPr lang="hu-HU" dirty="0" smtClean="0"/>
              <a:t>, amivel meg lehet gyorstani az olvasást.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637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Memória olvasás illusztrálva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32-vel osztható címhez igazítva szekvenciálisan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5" y="2924945"/>
            <a:ext cx="8928992" cy="383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24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Memória olvasás illusztrálva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32-vel osztható címhez </a:t>
            </a:r>
            <a:r>
              <a:rPr lang="hu-HU" dirty="0" smtClean="0"/>
              <a:t>igazítva, de nem szekvenciálisan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924944"/>
            <a:ext cx="8928000" cy="383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24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Memória olvasás illusztrálva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Nem 32-vel </a:t>
            </a:r>
            <a:r>
              <a:rPr lang="hu-HU" dirty="0"/>
              <a:t>osztható címhez </a:t>
            </a:r>
            <a:r>
              <a:rPr lang="hu-HU" dirty="0" smtClean="0"/>
              <a:t>igazítva, de </a:t>
            </a:r>
            <a:r>
              <a:rPr lang="hu-HU" dirty="0"/>
              <a:t>szekvenciálisan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5" y="2674267"/>
            <a:ext cx="8928000" cy="4067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3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Regiszterek</a:t>
            </a:r>
            <a:endParaRPr lang="hu-HU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Gyors elérés.</a:t>
            </a:r>
          </a:p>
          <a:p>
            <a:r>
              <a:rPr lang="hu-HU" dirty="0" smtClean="0"/>
              <a:t>A változók számára fenntartott hely.</a:t>
            </a:r>
          </a:p>
          <a:p>
            <a:r>
              <a:rPr lang="hu-HU" dirty="0" smtClean="0"/>
              <a:t>Minden szál külön készletet kap belőlük.</a:t>
            </a:r>
          </a:p>
          <a:p>
            <a:pPr lvl="1"/>
            <a:r>
              <a:rPr lang="hu-HU" dirty="0"/>
              <a:t>32 bites tárolóegységek.</a:t>
            </a:r>
            <a:endParaRPr lang="hu-HU" dirty="0" smtClean="0"/>
          </a:p>
          <a:p>
            <a:pPr lvl="1"/>
            <a:r>
              <a:rPr lang="hu-HU" dirty="0" smtClean="0"/>
              <a:t>Korlátozott mennyiségben állnak rendelkezése.</a:t>
            </a:r>
          </a:p>
          <a:p>
            <a:pPr lvl="1"/>
            <a:r>
              <a:rPr lang="hu-HU" dirty="0" smtClean="0"/>
              <a:t>Minden változó, illetve programba tett elágazás regiszter-t használ.</a:t>
            </a:r>
          </a:p>
          <a:p>
            <a:pPr lvl="1"/>
            <a:r>
              <a:rPr lang="hu-HU" dirty="0" smtClean="0"/>
              <a:t>Ha egy blokkban a szálak együttesen több regisztert szeretnének használni, mint amennyi a multiprocesszorban van, akkor a kernel függvény nem indul el.</a:t>
            </a:r>
          </a:p>
          <a:p>
            <a:pPr lvl="2"/>
            <a:r>
              <a:rPr lang="hu-HU" dirty="0" smtClean="0"/>
              <a:t>Felső korlát a blokkonként indítható szálak számára.</a:t>
            </a:r>
          </a:p>
          <a:p>
            <a:pPr lvl="2"/>
            <a:r>
              <a:rPr lang="hu-HU" dirty="0" smtClean="0"/>
              <a:t>Nem árt „takarékoskodni” a változókkal.</a:t>
            </a:r>
          </a:p>
        </p:txBody>
      </p:sp>
    </p:spTree>
    <p:extLst>
      <p:ext uri="{BB962C8B-B14F-4D97-AF65-F5344CB8AC3E}">
        <p14:creationId xmlns:p14="http://schemas.microsoft.com/office/powerpoint/2010/main" val="186281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Közös memória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 smtClean="0"/>
              <a:t>A GPU multiprocesszorában található memória.</a:t>
            </a:r>
          </a:p>
          <a:p>
            <a:r>
              <a:rPr lang="hu-HU" dirty="0" smtClean="0"/>
              <a:t>Az indított blokkban minden szál hozzáfér.</a:t>
            </a:r>
          </a:p>
          <a:p>
            <a:pPr lvl="1"/>
            <a:r>
              <a:rPr lang="hu-HU" dirty="0" smtClean="0"/>
              <a:t>A szálak adatokat adhatnak át rajta keresztül egymásnak.</a:t>
            </a:r>
          </a:p>
          <a:p>
            <a:r>
              <a:rPr lang="hu-HU" dirty="0" smtClean="0"/>
              <a:t>Számítási képességtől függően:</a:t>
            </a:r>
          </a:p>
          <a:p>
            <a:pPr lvl="1"/>
            <a:r>
              <a:rPr lang="hu-HU" dirty="0"/>
              <a:t>Mérete </a:t>
            </a:r>
            <a:r>
              <a:rPr lang="hu-HU" dirty="0" smtClean="0"/>
              <a:t>16</a:t>
            </a:r>
            <a:r>
              <a:rPr lang="hu-HU" dirty="0"/>
              <a:t>, vagy 48 </a:t>
            </a:r>
            <a:r>
              <a:rPr lang="hu-HU" dirty="0" smtClean="0"/>
              <a:t>Kbyte lehet.</a:t>
            </a:r>
            <a:endParaRPr lang="hu-HU" dirty="0"/>
          </a:p>
          <a:p>
            <a:pPr lvl="1"/>
            <a:r>
              <a:rPr lang="hu-HU" dirty="0"/>
              <a:t>16, vagy 32 </a:t>
            </a:r>
            <a:r>
              <a:rPr lang="hu-HU" dirty="0" err="1" smtClean="0"/>
              <a:t>bank-ba</a:t>
            </a:r>
            <a:r>
              <a:rPr lang="hu-HU" dirty="0" smtClean="0"/>
              <a:t> </a:t>
            </a:r>
            <a:r>
              <a:rPr lang="hu-HU" dirty="0"/>
              <a:t>szervezve érhető el</a:t>
            </a:r>
            <a:r>
              <a:rPr lang="hu-HU" dirty="0" smtClean="0"/>
              <a:t>.</a:t>
            </a:r>
          </a:p>
          <a:p>
            <a:pPr lvl="2"/>
            <a:r>
              <a:rPr lang="hu-HU" dirty="0" smtClean="0"/>
              <a:t>32 bites szavakban az egymást követő szavak, egymást követő bankban kapnak helyet.</a:t>
            </a:r>
            <a:endParaRPr lang="hu-HU" dirty="0"/>
          </a:p>
          <a:p>
            <a:pPr lvl="2"/>
            <a:r>
              <a:rPr lang="hu-HU" dirty="0"/>
              <a:t>Minden </a:t>
            </a:r>
            <a:r>
              <a:rPr lang="hu-HU" dirty="0" smtClean="0"/>
              <a:t>memóriabanknál egyszerre 2 órajelenként egy 32 bites elem olvasása vagy írása lehetséges.</a:t>
            </a:r>
          </a:p>
          <a:p>
            <a:pPr lvl="3"/>
            <a:r>
              <a:rPr lang="hu-HU" dirty="0" smtClean="0"/>
              <a:t>Ha egy bank különböző elemeit akarja több szál olvasni egyszerre az „bank konfliktus”</a:t>
            </a:r>
            <a:r>
              <a:rPr lang="hu-HU" dirty="0" err="1" smtClean="0"/>
              <a:t>-t</a:t>
            </a:r>
            <a:r>
              <a:rPr lang="hu-HU" dirty="0" smtClean="0"/>
              <a:t> okoz. (a kérések szekvenciálisan elégítődnek ki, 2 órajelenként)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9526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Memóriabankok elérése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a, nincs konfliktus</a:t>
            </a:r>
          </a:p>
          <a:p>
            <a:pPr lvl="1"/>
            <a:r>
              <a:rPr lang="hu-HU" dirty="0" smtClean="0"/>
              <a:t>Egymást követő szálak egymást követő bankokat érnek el.</a:t>
            </a:r>
          </a:p>
          <a:p>
            <a:r>
              <a:rPr lang="hu-HU" dirty="0" smtClean="0"/>
              <a:t>b, nincs konfliktus</a:t>
            </a:r>
          </a:p>
          <a:p>
            <a:pPr lvl="1"/>
            <a:r>
              <a:rPr lang="hu-HU" dirty="0" smtClean="0"/>
              <a:t>Szálak és bankok véletlen permutációja</a:t>
            </a:r>
          </a:p>
          <a:p>
            <a:r>
              <a:rPr lang="hu-HU" dirty="0" smtClean="0"/>
              <a:t>c, </a:t>
            </a:r>
            <a:r>
              <a:rPr lang="hu-HU" dirty="0"/>
              <a:t>nincs konfliktus</a:t>
            </a:r>
          </a:p>
          <a:p>
            <a:pPr lvl="1"/>
            <a:r>
              <a:rPr lang="hu-HU" dirty="0" smtClean="0"/>
              <a:t>Van bank amit több szál is elér de ugyanazt az elemet olvassák</a:t>
            </a:r>
          </a:p>
          <a:p>
            <a:r>
              <a:rPr lang="hu-HU" dirty="0" smtClean="0"/>
              <a:t>d, </a:t>
            </a:r>
            <a:r>
              <a:rPr lang="hu-HU" dirty="0"/>
              <a:t>nincs </a:t>
            </a:r>
            <a:r>
              <a:rPr lang="hu-HU" dirty="0" smtClean="0"/>
              <a:t>konfliktus</a:t>
            </a:r>
          </a:p>
          <a:p>
            <a:pPr lvl="1"/>
            <a:r>
              <a:rPr lang="hu-HU" dirty="0" smtClean="0"/>
              <a:t>Sok szál 2 bankot olvas. De csak egy elemet.</a:t>
            </a:r>
            <a:endParaRPr lang="hu-HU" dirty="0"/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3928" y="1270000"/>
            <a:ext cx="4816574" cy="5286660"/>
          </a:xfrm>
          <a:prstGeom prst="rect">
            <a:avLst/>
          </a:prstGeom>
        </p:spPr>
      </p:pic>
      <p:sp>
        <p:nvSpPr>
          <p:cNvPr id="9" name="Szövegdoboz 8"/>
          <p:cNvSpPr txBox="1"/>
          <p:nvPr/>
        </p:nvSpPr>
        <p:spPr>
          <a:xfrm>
            <a:off x="3923928" y="6556660"/>
            <a:ext cx="4816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542925" algn="ctr"/>
                <a:tab pos="1757363" algn="ctr"/>
                <a:tab pos="2971800" algn="ctr"/>
                <a:tab pos="4171950" algn="ctr"/>
              </a:tabLst>
            </a:pPr>
            <a:r>
              <a:rPr lang="hu-HU" dirty="0" smtClean="0"/>
              <a:t>	a)	b)	c)	d)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451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Közös memória használata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Deklarálás:</a:t>
            </a:r>
          </a:p>
          <a:p>
            <a:pPr lvl="1"/>
            <a:r>
              <a:rPr lang="hu-HU" dirty="0" smtClean="0"/>
              <a:t>__</a:t>
            </a:r>
            <a:r>
              <a:rPr lang="hu-HU" dirty="0" err="1" smtClean="0"/>
              <a:t>shared</a:t>
            </a:r>
            <a:r>
              <a:rPr lang="hu-HU" dirty="0" smtClean="0"/>
              <a:t>__ </a:t>
            </a:r>
            <a:r>
              <a:rPr lang="hu-HU" dirty="0"/>
              <a:t>előtaggal, a </a:t>
            </a:r>
            <a:r>
              <a:rPr lang="hu-HU" dirty="0" smtClean="0"/>
              <a:t>kernelben!</a:t>
            </a:r>
          </a:p>
          <a:p>
            <a:pPr lvl="2"/>
            <a:r>
              <a:rPr lang="hu-HU" dirty="0" smtClean="0"/>
              <a:t>A kernelhez tartozik, akkor foglalódik, amikor a blokk létrejön, és a blokkal együtt megszűnik</a:t>
            </a:r>
            <a:endParaRPr lang="hu-HU" dirty="0"/>
          </a:p>
          <a:p>
            <a:pPr lvl="1"/>
            <a:r>
              <a:rPr lang="hu-HU" dirty="0"/>
              <a:t>A foglalt </a:t>
            </a:r>
            <a:r>
              <a:rPr lang="hu-HU" dirty="0" smtClean="0"/>
              <a:t>méretet memóriaterület méretét </a:t>
            </a:r>
            <a:r>
              <a:rPr lang="hu-HU" dirty="0"/>
              <a:t>a deklaráláskor meg kell adni! (fordítási időben tudni kell</a:t>
            </a:r>
            <a:r>
              <a:rPr lang="hu-HU" dirty="0" smtClean="0"/>
              <a:t>)</a:t>
            </a:r>
          </a:p>
          <a:p>
            <a:pPr lvl="2"/>
            <a:r>
              <a:rPr lang="hu-HU" dirty="0" smtClean="0"/>
              <a:t>Általában a blokkmérethez kötött. (lehet többdimenziós is)</a:t>
            </a:r>
            <a:endParaRPr lang="hu-HU" dirty="0"/>
          </a:p>
        </p:txBody>
      </p:sp>
      <p:sp>
        <p:nvSpPr>
          <p:cNvPr id="7" name="Szövegdoboz 6"/>
          <p:cNvSpPr txBox="1"/>
          <p:nvPr/>
        </p:nvSpPr>
        <p:spPr>
          <a:xfrm>
            <a:off x="1187624" y="4437112"/>
            <a:ext cx="6480720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define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BLOCK_DIM 16</a:t>
            </a:r>
            <a:b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hu-HU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kernel(...) {</a:t>
            </a: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cache[BLOCK_</a:t>
            </a:r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IM][BLOCK_DIM];</a:t>
            </a:r>
          </a:p>
          <a:p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90881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Közös memória használata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Használata:</a:t>
            </a:r>
            <a:endParaRPr lang="hu-HU" dirty="0"/>
          </a:p>
          <a:p>
            <a:pPr lvl="1"/>
            <a:r>
              <a:rPr lang="hu-HU" dirty="0" smtClean="0"/>
              <a:t>Mint az általános változóknál.</a:t>
            </a:r>
          </a:p>
          <a:p>
            <a:pPr lvl="1"/>
            <a:r>
              <a:rPr lang="hu-HU" dirty="0" smtClean="0"/>
              <a:t>Figyelni kell a </a:t>
            </a:r>
            <a:r>
              <a:rPr lang="hu-HU" dirty="0" err="1" smtClean="0"/>
              <a:t>szinkronizációra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1187624" y="3356992"/>
            <a:ext cx="6480720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kernel(...) {</a:t>
            </a: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 </a:t>
            </a:r>
            <a:r>
              <a:rPr lang="hu-HU" sz="1600" b="1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hu-HU" sz="1600" b="1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cache[BLOCK_</a:t>
            </a:r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IM];</a:t>
            </a:r>
          </a:p>
          <a:p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b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cache[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a + b;</a:t>
            </a:r>
          </a:p>
          <a:p>
            <a:endParaRPr lang="hu-HU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cache[BLOCK_DIM-threadIdx.x-1];</a:t>
            </a:r>
          </a:p>
          <a:p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4491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Szálak közötti </a:t>
            </a:r>
            <a:r>
              <a:rPr lang="hu-HU" dirty="0" err="1" smtClean="0"/>
              <a:t>szinkronizáció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szálak közötti kommunikáció problémákat vet fel.</a:t>
            </a:r>
          </a:p>
          <a:p>
            <a:pPr lvl="1"/>
            <a:r>
              <a:rPr lang="hu-HU" dirty="0" smtClean="0"/>
              <a:t>A szálak egymás által előállított korábbi adatokat olvasnak a közös memóriából.</a:t>
            </a:r>
          </a:p>
          <a:p>
            <a:pPr lvl="1"/>
            <a:r>
              <a:rPr lang="hu-HU" dirty="0" smtClean="0"/>
              <a:t>A szálak feldolgozása nem teljesen párhuzamos. Előfordulhat, hogy egy szála futásában előrébb tart mint egy másik.</a:t>
            </a:r>
          </a:p>
          <a:p>
            <a:pPr lvl="1"/>
            <a:r>
              <a:rPr lang="hu-HU" dirty="0" smtClean="0"/>
              <a:t>Ha egy szál olyan adatot próbál olvasni amit a másik még nem írt be a közös memóriába, akkor a számítás kiszámíthatatlanná válik.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187624" y="4985881"/>
            <a:ext cx="6480720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cache[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expf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hu-HU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cache[BLOCK_DIM - </a:t>
            </a:r>
            <a:r>
              <a:rPr lang="hu-HU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</p:txBody>
      </p:sp>
    </p:spTree>
    <p:extLst>
      <p:ext uri="{BB962C8B-B14F-4D97-AF65-F5344CB8AC3E}">
        <p14:creationId xmlns:p14="http://schemas.microsoft.com/office/powerpoint/2010/main" val="41251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Szálak közötti </a:t>
            </a:r>
            <a:r>
              <a:rPr lang="hu-HU" dirty="0" err="1" smtClean="0"/>
              <a:t>szinkronizáció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szinkronizációtegoldó</a:t>
            </a:r>
            <a:r>
              <a:rPr lang="hu-HU" dirty="0" smtClean="0"/>
              <a:t> függvény:</a:t>
            </a:r>
          </a:p>
          <a:p>
            <a:pPr lvl="1"/>
            <a:r>
              <a:rPr lang="hu-HU" dirty="0" smtClean="0"/>
              <a:t>__</a:t>
            </a:r>
            <a:r>
              <a:rPr lang="hu-HU" dirty="0" err="1" smtClean="0"/>
              <a:t>syncthreads</a:t>
            </a:r>
            <a:r>
              <a:rPr lang="hu-HU" dirty="0" smtClean="0"/>
              <a:t>();</a:t>
            </a:r>
          </a:p>
          <a:p>
            <a:r>
              <a:rPr lang="hu-HU" dirty="0" smtClean="0"/>
              <a:t>A blokk szálainak a futását megállítja, amíg a blokk minden szála meg nem hívta a függvényt.</a:t>
            </a:r>
          </a:p>
          <a:p>
            <a:r>
              <a:rPr lang="hu-HU" dirty="0" smtClean="0"/>
              <a:t>Segítségével egy ponton szinkronizálható a szálak futása.</a:t>
            </a:r>
          </a:p>
        </p:txBody>
      </p:sp>
      <p:sp>
        <p:nvSpPr>
          <p:cNvPr id="4" name="Szövegdoboz 3"/>
          <p:cNvSpPr txBox="1"/>
          <p:nvPr/>
        </p:nvSpPr>
        <p:spPr>
          <a:xfrm>
            <a:off x="1187624" y="4653136"/>
            <a:ext cx="6480720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cache[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expf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__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syncthreads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endParaRPr lang="hu-HU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hu-HU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hu-HU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cache[BLOCK_DIM - </a:t>
            </a:r>
            <a:r>
              <a:rPr lang="hu-HU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threadIdx.x</a:t>
            </a:r>
            <a:r>
              <a:rPr lang="hu-HU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-1];</a:t>
            </a:r>
          </a:p>
        </p:txBody>
      </p:sp>
    </p:spTree>
    <p:extLst>
      <p:ext uri="{BB962C8B-B14F-4D97-AF65-F5344CB8AC3E}">
        <p14:creationId xmlns:p14="http://schemas.microsoft.com/office/powerpoint/2010/main" val="383917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ta">
  <a:themeElements>
    <a:clrScheme name="Fazet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1687</TotalTime>
  <Words>1306</Words>
  <Application>Microsoft Office PowerPoint</Application>
  <PresentationFormat>Diavetítés a képernyőre (4:3 oldalarány)</PresentationFormat>
  <Paragraphs>249</Paragraphs>
  <Slides>27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7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27</vt:i4>
      </vt:variant>
    </vt:vector>
  </HeadingPairs>
  <TitlesOfParts>
    <vt:vector size="35" baseType="lpstr">
      <vt:lpstr>Arial</vt:lpstr>
      <vt:lpstr>Cambria Math</vt:lpstr>
      <vt:lpstr>Courier New</vt:lpstr>
      <vt:lpstr>Times New Roman</vt:lpstr>
      <vt:lpstr>Trebuchet MS</vt:lpstr>
      <vt:lpstr>Verdana</vt:lpstr>
      <vt:lpstr>Wingdings 3</vt:lpstr>
      <vt:lpstr>Fazetta</vt:lpstr>
      <vt:lpstr>CUDA C/C++ programozás</vt:lpstr>
      <vt:lpstr>GPU memória fajták</vt:lpstr>
      <vt:lpstr>Regiszterek</vt:lpstr>
      <vt:lpstr>Közös memória</vt:lpstr>
      <vt:lpstr>Memóriabankok elérése</vt:lpstr>
      <vt:lpstr>Közös memória használata</vt:lpstr>
      <vt:lpstr>Közös memória használata</vt:lpstr>
      <vt:lpstr>Szálak közötti szinkronizáció</vt:lpstr>
      <vt:lpstr>Szálak közötti szinkronizáció</vt:lpstr>
      <vt:lpstr>Gondok a szinkronizációval</vt:lpstr>
      <vt:lpstr>Példa a közös memória használatára</vt:lpstr>
      <vt:lpstr>Skaláris szorzat példa</vt:lpstr>
      <vt:lpstr>Egy másik példa</vt:lpstr>
      <vt:lpstr>Konstans memória</vt:lpstr>
      <vt:lpstr>Konstans memória használata</vt:lpstr>
      <vt:lpstr>Példa nagy vonalakban</vt:lpstr>
      <vt:lpstr>Példa részletesen</vt:lpstr>
      <vt:lpstr>Extra tudnivaló a konstans memóriával kapcsolatban</vt:lpstr>
      <vt:lpstr>Warp-ok</vt:lpstr>
      <vt:lpstr>Warp-ok tulajdonságai</vt:lpstr>
      <vt:lpstr>Warp-ok és a konstans memória</vt:lpstr>
      <vt:lpstr>És ha már a warp-oknál tartunk…</vt:lpstr>
      <vt:lpstr>Memórialérés</vt:lpstr>
      <vt:lpstr>Memórialérés</vt:lpstr>
      <vt:lpstr>Memória olvasás illusztrálva</vt:lpstr>
      <vt:lpstr>Memória olvasás illusztrálva</vt:lpstr>
      <vt:lpstr>Memória olvasás illusztrálva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CUDA C/C++ programozás</dc:title>
  <cp:lastModifiedBy>vargalg</cp:lastModifiedBy>
  <cp:revision>89</cp:revision>
  <dcterms:modified xsi:type="dcterms:W3CDTF">2014-09-30T09:45:28Z</dcterms:modified>
</cp:coreProperties>
</file>