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68" r:id="rId4"/>
    <p:sldId id="294" r:id="rId5"/>
    <p:sldId id="297" r:id="rId6"/>
    <p:sldId id="295" r:id="rId7"/>
    <p:sldId id="296" r:id="rId8"/>
    <p:sldId id="298" r:id="rId9"/>
    <p:sldId id="299" r:id="rId10"/>
    <p:sldId id="301" r:id="rId11"/>
    <p:sldId id="300" r:id="rId12"/>
    <p:sldId id="303" r:id="rId13"/>
    <p:sldId id="302" r:id="rId14"/>
    <p:sldId id="305" r:id="rId15"/>
    <p:sldId id="306" r:id="rId16"/>
    <p:sldId id="304" r:id="rId17"/>
    <p:sldId id="307" r:id="rId18"/>
    <p:sldId id="308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32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47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4086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54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38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914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515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20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02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575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885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05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169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10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53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01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2014.10.07.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065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nvidia.com/cuda/cuda-runtime-api/group__CUDART__TEXTURE.html#group__CUDART__TEXTURE_1gdc3ad1bb212e76043659f7e57a5ffba6" TargetMode="External"/><Relationship Id="rId2" Type="http://schemas.openxmlformats.org/officeDocument/2006/relationships/hyperlink" Target="http://docs.nvidia.com/cuda/cuda-runtime-api/group__CUDART__TYPES.html#group__CUDART__TYPES_1gf599e5b8b829ce7db0f5216928f6ecb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nvidia.com/cuda/cuda-runtime-api/structcudaChannelFormatDesc.html#structcudaChannelFormatDesc" TargetMode="External"/><Relationship Id="rId4" Type="http://schemas.openxmlformats.org/officeDocument/2006/relationships/hyperlink" Target="http://docs.nvidia.com/cuda/cuda-runtime-api/structtextureReference.html#structtextureReferenc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CUDA C/</a:t>
            </a:r>
            <a:r>
              <a:rPr lang="hu-HU" dirty="0" err="1" smtClean="0"/>
              <a:t>C</a:t>
            </a:r>
            <a:r>
              <a:rPr lang="hu-HU" dirty="0" smtClean="0"/>
              <a:t>++ programozás</a:t>
            </a:r>
            <a:endParaRPr lang="en-GB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Textúra memória</a:t>
            </a:r>
            <a:endParaRPr lang="en-GB" dirty="0"/>
          </a:p>
        </p:txBody>
      </p:sp>
      <p:pic>
        <p:nvPicPr>
          <p:cNvPr id="4" name="Kép 3" descr="nkp-logo-finale"/>
          <p:cNvPicPr/>
          <p:nvPr/>
        </p:nvPicPr>
        <p:blipFill>
          <a:blip r:embed="rId2"/>
          <a:srcRect b="22336"/>
          <a:stretch>
            <a:fillRect/>
          </a:stretch>
        </p:blipFill>
        <p:spPr bwMode="auto">
          <a:xfrm>
            <a:off x="25901" y="5805264"/>
            <a:ext cx="1029970" cy="951865"/>
          </a:xfrm>
          <a:prstGeom prst="rect">
            <a:avLst/>
          </a:prstGeom>
          <a:noFill/>
        </p:spPr>
      </p:pic>
      <p:pic>
        <p:nvPicPr>
          <p:cNvPr id="5" name="Kép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595" y="5803001"/>
            <a:ext cx="1990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1043699" y="63963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800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segédanyag készítése a </a:t>
            </a:r>
            <a:r>
              <a:rPr lang="hu-HU" sz="8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TÁMOP 4.2.4.A/2-11-1-2012-0001 Nemzeti Kiválóság Program című kiemelt projekt keretében zajlott. A projekt az Európai Unió támogatásával, az Európai Szociális Alap társfinanszírozásával valósul meg.</a:t>
            </a: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28571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2D textúrák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2D textúrák használatához létre kell még hozni egy csatornaleírót.</a:t>
            </a:r>
          </a:p>
          <a:p>
            <a:pPr lvl="1"/>
            <a:r>
              <a:rPr lang="hu-HU" dirty="0" smtClean="0"/>
              <a:t>Alapvetően a beolvasott adat textúráját határozza meg.</a:t>
            </a:r>
          </a:p>
          <a:p>
            <a:pPr lvl="1"/>
            <a:r>
              <a:rPr lang="hu-HU" dirty="0" smtClean="0"/>
              <a:t>A segítségével meg lehet adni, hogy a textúra milyen adatokat tartalmaz, és 4 külön színcsatornán a bitmélységet külön specifikálhatja.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/>
          </a:p>
          <a:p>
            <a:pPr lvl="1"/>
            <a:r>
              <a:rPr lang="hu-HU" dirty="0" smtClean="0"/>
              <a:t>Mi itt csak létrehozzuk az alapértelmezett beállításokkal. Feltesszük, hogy olyan adatot olvas, amilyen a textúra referenciában meg van adva. Pl.: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475656" y="4131077"/>
            <a:ext cx="5400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cudaChannelFormatDesc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x, y, z, w;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cudaChannelFormatKind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475656" y="6101564"/>
            <a:ext cx="5400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cudaChannelFormatDesc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channelDesc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cudaCreateChannelDesc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sz="1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&gt;();</a:t>
            </a:r>
          </a:p>
        </p:txBody>
      </p:sp>
    </p:spTree>
    <p:extLst>
      <p:ext uri="{BB962C8B-B14F-4D97-AF65-F5344CB8AC3E}">
        <p14:creationId xmlns:p14="http://schemas.microsoft.com/office/powerpoint/2010/main" val="322734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2D textúra kötése a képhez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3" cy="4148730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Ha megvan a tömb a grafikus memóriában, és a textúra referencia, akkor a kettőt össze kell kötni.</a:t>
            </a:r>
          </a:p>
          <a:p>
            <a:r>
              <a:rPr lang="hu-HU" dirty="0" smtClean="0"/>
              <a:t>Amit meg kell adni:</a:t>
            </a:r>
          </a:p>
          <a:p>
            <a:pPr lvl="1"/>
            <a:r>
              <a:rPr lang="hu-HU" dirty="0" smtClean="0"/>
              <a:t>A textúra kezdetének eltolása a tömbben.</a:t>
            </a:r>
          </a:p>
          <a:p>
            <a:pPr lvl="1"/>
            <a:r>
              <a:rPr lang="hu-HU" dirty="0" smtClean="0"/>
              <a:t>Egy textúra referencia.</a:t>
            </a:r>
          </a:p>
          <a:p>
            <a:pPr lvl="1"/>
            <a:r>
              <a:rPr lang="hu-HU" dirty="0" smtClean="0"/>
              <a:t>Mutató a memóriatömbre amit a textúrázón keresztül olvasnánk.</a:t>
            </a:r>
          </a:p>
          <a:p>
            <a:pPr lvl="1"/>
            <a:r>
              <a:rPr lang="hu-HU" dirty="0" smtClean="0"/>
              <a:t>Egy csatornaleíró.</a:t>
            </a:r>
          </a:p>
          <a:p>
            <a:pPr lvl="1"/>
            <a:r>
              <a:rPr lang="hu-HU" dirty="0" smtClean="0"/>
              <a:t>Textúra szélessége.</a:t>
            </a:r>
          </a:p>
          <a:p>
            <a:pPr lvl="1"/>
            <a:r>
              <a:rPr lang="hu-HU" dirty="0" smtClean="0"/>
              <a:t>Textúra magassága.</a:t>
            </a:r>
          </a:p>
          <a:p>
            <a:pPr lvl="1"/>
            <a:r>
              <a:rPr lang="hu-HU" dirty="0" smtClean="0"/>
              <a:t>A tömbön belül a textúra sorok közötti</a:t>
            </a:r>
            <a:br>
              <a:rPr lang="hu-HU" dirty="0" smtClean="0"/>
            </a:br>
            <a:r>
              <a:rPr lang="hu-HU" dirty="0" smtClean="0"/>
              <a:t>eltolás byte-okban.</a:t>
            </a:r>
          </a:p>
          <a:p>
            <a:pPr lvl="2"/>
            <a:r>
              <a:rPr lang="hu-HU" dirty="0" smtClean="0"/>
              <a:t>A sorok kezdőcímeit igazítani lehet a</a:t>
            </a:r>
            <a:br>
              <a:rPr lang="hu-HU" dirty="0" smtClean="0"/>
            </a:br>
            <a:r>
              <a:rPr lang="hu-HU" dirty="0" smtClean="0"/>
              <a:t>memória szegmensekhez. Optimalizált elérés.</a:t>
            </a:r>
            <a:br>
              <a:rPr lang="hu-HU" dirty="0" smtClean="0"/>
            </a:br>
            <a:r>
              <a:rPr lang="hu-HU" dirty="0" smtClean="0"/>
              <a:t>(lásd előző előadás, </a:t>
            </a:r>
            <a:r>
              <a:rPr lang="hu-HU" dirty="0" err="1" smtClean="0"/>
              <a:t>cudaArray</a:t>
            </a:r>
            <a:r>
              <a:rPr lang="hu-HU" dirty="0" smtClean="0"/>
              <a:t>,</a:t>
            </a:r>
            <a:br>
              <a:rPr lang="hu-HU" dirty="0" smtClean="0"/>
            </a:br>
            <a:r>
              <a:rPr lang="hu-HU" dirty="0" err="1" smtClean="0"/>
              <a:t>cudaMallocPitch</a:t>
            </a:r>
            <a:r>
              <a:rPr lang="hu-HU" dirty="0" smtClean="0"/>
              <a:t>)</a:t>
            </a:r>
          </a:p>
          <a:p>
            <a:pPr lvl="1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5292080" y="4653136"/>
            <a:ext cx="3740873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71463"/>
            <a:r>
              <a:rPr lang="hu-HU" sz="1400" u="sng" dirty="0" err="1" smtClean="0">
                <a:hlinkClick r:id="rId2"/>
              </a:rPr>
              <a:t>cudaError</a:t>
            </a:r>
            <a:r>
              <a:rPr lang="hu-HU" sz="1400" u="sng" dirty="0" smtClean="0">
                <a:hlinkClick r:id="rId2"/>
              </a:rPr>
              <a:t>_t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 smtClean="0"/>
              <a:t>	</a:t>
            </a:r>
            <a:r>
              <a:rPr lang="hu-HU" sz="1400" u="sng" dirty="0" smtClean="0">
                <a:hlinkClick r:id="rId3"/>
              </a:rPr>
              <a:t>cudaBindTexture2D</a:t>
            </a:r>
            <a:r>
              <a:rPr lang="hu-HU" sz="1400" dirty="0"/>
              <a:t> </a:t>
            </a:r>
            <a:r>
              <a:rPr lang="hu-HU" sz="1400" dirty="0" smtClean="0"/>
              <a:t>(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/>
              <a:t>size</a:t>
            </a:r>
            <a:r>
              <a:rPr lang="hu-HU" sz="1400" dirty="0" smtClean="0"/>
              <a:t>_t</a:t>
            </a:r>
            <a:r>
              <a:rPr lang="hu-HU" sz="1400" dirty="0"/>
              <a:t>* </a:t>
            </a:r>
            <a:r>
              <a:rPr lang="hu-HU" sz="1400" dirty="0" err="1" smtClean="0"/>
              <a:t>offset</a:t>
            </a:r>
            <a:r>
              <a:rPr lang="hu-HU" sz="1400" dirty="0" smtClean="0"/>
              <a:t>,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/>
              <a:t>const</a:t>
            </a:r>
            <a:r>
              <a:rPr lang="hu-HU" sz="1400" dirty="0" smtClean="0"/>
              <a:t> </a:t>
            </a:r>
            <a:r>
              <a:rPr lang="hu-HU" sz="1400" u="sng" dirty="0" err="1" smtClean="0">
                <a:hlinkClick r:id="rId4"/>
              </a:rPr>
              <a:t>textureReference</a:t>
            </a:r>
            <a:r>
              <a:rPr lang="hu-HU" sz="1400" dirty="0" smtClean="0"/>
              <a:t>* </a:t>
            </a:r>
            <a:r>
              <a:rPr lang="hu-HU" sz="1400" dirty="0" err="1" smtClean="0"/>
              <a:t>texref</a:t>
            </a:r>
            <a:r>
              <a:rPr lang="hu-HU" sz="1400" dirty="0" smtClean="0"/>
              <a:t>,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/>
              <a:t>const</a:t>
            </a:r>
            <a:r>
              <a:rPr lang="hu-HU" sz="1400" dirty="0" smtClean="0"/>
              <a:t> </a:t>
            </a:r>
            <a:r>
              <a:rPr lang="hu-HU" sz="1400" dirty="0" err="1" smtClean="0"/>
              <a:t>void</a:t>
            </a:r>
            <a:r>
              <a:rPr lang="hu-HU" sz="1400" dirty="0" smtClean="0"/>
              <a:t>* </a:t>
            </a:r>
            <a:r>
              <a:rPr lang="hu-HU" sz="1400" dirty="0" err="1" smtClean="0"/>
              <a:t>devPtr</a:t>
            </a:r>
            <a:r>
              <a:rPr lang="hu-HU" sz="1400" dirty="0" smtClean="0"/>
              <a:t>,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/>
              <a:t>const</a:t>
            </a:r>
            <a:r>
              <a:rPr lang="hu-HU" sz="1400" dirty="0" smtClean="0"/>
              <a:t> </a:t>
            </a:r>
            <a:r>
              <a:rPr lang="hu-HU" sz="1400" u="sng" dirty="0" err="1" smtClean="0">
                <a:hlinkClick r:id="rId5"/>
              </a:rPr>
              <a:t>cudaChannelFormatDesc</a:t>
            </a:r>
            <a:r>
              <a:rPr lang="hu-HU" sz="1400" dirty="0" smtClean="0"/>
              <a:t>* </a:t>
            </a:r>
            <a:r>
              <a:rPr lang="hu-HU" sz="1400" dirty="0" err="1" smtClean="0"/>
              <a:t>desc</a:t>
            </a:r>
            <a:r>
              <a:rPr lang="hu-HU" sz="1400" dirty="0" smtClean="0"/>
              <a:t>,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/>
              <a:t>size</a:t>
            </a:r>
            <a:r>
              <a:rPr lang="hu-HU" sz="1400" dirty="0" smtClean="0"/>
              <a:t>_</a:t>
            </a:r>
            <a:r>
              <a:rPr lang="hu-HU" sz="1400" dirty="0" err="1" smtClean="0"/>
              <a:t>t</a:t>
            </a:r>
            <a:r>
              <a:rPr lang="hu-HU" sz="1400" dirty="0" smtClean="0"/>
              <a:t> </a:t>
            </a:r>
            <a:r>
              <a:rPr lang="hu-HU" sz="1400" dirty="0" err="1" smtClean="0"/>
              <a:t>width</a:t>
            </a:r>
            <a:r>
              <a:rPr lang="hu-HU" sz="1400" dirty="0" smtClean="0"/>
              <a:t>,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/>
              <a:t>size</a:t>
            </a:r>
            <a:r>
              <a:rPr lang="hu-HU" sz="1400" dirty="0" smtClean="0"/>
              <a:t>_</a:t>
            </a:r>
            <a:r>
              <a:rPr lang="hu-HU" sz="1400" dirty="0" err="1" smtClean="0"/>
              <a:t>t</a:t>
            </a:r>
            <a:r>
              <a:rPr lang="hu-HU" sz="1400" dirty="0" smtClean="0"/>
              <a:t> </a:t>
            </a:r>
            <a:r>
              <a:rPr lang="hu-HU" sz="1400" dirty="0" err="1" smtClean="0"/>
              <a:t>height</a:t>
            </a:r>
            <a:r>
              <a:rPr lang="hu-HU" sz="1400" dirty="0" smtClean="0"/>
              <a:t>,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/>
              <a:t>size</a:t>
            </a:r>
            <a:r>
              <a:rPr lang="hu-HU" sz="1400" dirty="0" smtClean="0"/>
              <a:t>_</a:t>
            </a:r>
            <a:r>
              <a:rPr lang="hu-HU" sz="1400" dirty="0" err="1" smtClean="0"/>
              <a:t>t</a:t>
            </a:r>
            <a:r>
              <a:rPr lang="hu-HU" sz="1400" dirty="0" smtClean="0"/>
              <a:t> </a:t>
            </a:r>
            <a:r>
              <a:rPr lang="hu-HU" sz="1400" dirty="0" err="1" smtClean="0"/>
              <a:t>pitch</a:t>
            </a:r>
            <a:r>
              <a:rPr lang="hu-HU" sz="1400" dirty="0" smtClean="0"/>
              <a:t> )</a:t>
            </a:r>
            <a:endParaRPr lang="hu-H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Textúra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textúra használatához még a kerneleket is módosítani kell.</a:t>
            </a:r>
          </a:p>
          <a:p>
            <a:r>
              <a:rPr lang="hu-HU" dirty="0" smtClean="0"/>
              <a:t>A textúra olvasása a kernelben a tex1D, tex2D, vagy tex3D függvény segítségével működik.</a:t>
            </a:r>
          </a:p>
          <a:p>
            <a:pPr lvl="1"/>
            <a:r>
              <a:rPr lang="hu-HU" dirty="0" smtClean="0"/>
              <a:t>tex1D(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 smtClean="0"/>
              <a:t>texRef</a:t>
            </a:r>
            <a:r>
              <a:rPr lang="hu-HU" dirty="0" smtClean="0"/>
              <a:t>, </a:t>
            </a:r>
            <a:r>
              <a:rPr lang="hu-HU" dirty="0" err="1" smtClean="0"/>
              <a:t>float</a:t>
            </a:r>
            <a:r>
              <a:rPr lang="hu-HU" dirty="0" smtClean="0"/>
              <a:t> x);</a:t>
            </a:r>
          </a:p>
          <a:p>
            <a:pPr lvl="1"/>
            <a:r>
              <a:rPr lang="hu-HU" dirty="0" smtClean="0"/>
              <a:t>tex2D(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/>
              <a:t>texRef</a:t>
            </a:r>
            <a:r>
              <a:rPr lang="hu-HU" dirty="0"/>
              <a:t>, 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smtClean="0"/>
              <a:t>x, </a:t>
            </a:r>
            <a:r>
              <a:rPr lang="hu-HU" dirty="0" err="1" smtClean="0"/>
              <a:t>float</a:t>
            </a:r>
            <a:r>
              <a:rPr lang="hu-HU" dirty="0" smtClean="0"/>
              <a:t> y);</a:t>
            </a:r>
            <a:endParaRPr lang="hu-HU" dirty="0"/>
          </a:p>
          <a:p>
            <a:pPr lvl="1"/>
            <a:r>
              <a:rPr lang="hu-HU" dirty="0" smtClean="0"/>
              <a:t>tex3D(</a:t>
            </a:r>
            <a:r>
              <a:rPr lang="hu-HU" dirty="0" err="1" smtClean="0"/>
              <a:t>texture</a:t>
            </a:r>
            <a:r>
              <a:rPr lang="hu-HU" dirty="0" smtClean="0"/>
              <a:t> </a:t>
            </a:r>
            <a:r>
              <a:rPr lang="hu-HU" dirty="0" err="1"/>
              <a:t>texRef</a:t>
            </a:r>
            <a:r>
              <a:rPr lang="hu-HU" dirty="0"/>
              <a:t>, </a:t>
            </a:r>
            <a:r>
              <a:rPr lang="hu-HU" dirty="0" err="1"/>
              <a:t>float</a:t>
            </a:r>
            <a:r>
              <a:rPr lang="hu-HU" dirty="0"/>
              <a:t> </a:t>
            </a:r>
            <a:r>
              <a:rPr lang="hu-HU" dirty="0" smtClean="0"/>
              <a:t>x, </a:t>
            </a:r>
            <a:r>
              <a:rPr lang="hu-HU" dirty="0" err="1" smtClean="0"/>
              <a:t>float</a:t>
            </a:r>
            <a:r>
              <a:rPr lang="hu-HU" dirty="0" smtClean="0"/>
              <a:t> y, </a:t>
            </a:r>
            <a:r>
              <a:rPr lang="hu-HU" dirty="0" err="1" smtClean="0"/>
              <a:t>float</a:t>
            </a:r>
            <a:r>
              <a:rPr lang="hu-HU" dirty="0" smtClean="0"/>
              <a:t> z);</a:t>
            </a:r>
          </a:p>
          <a:p>
            <a:r>
              <a:rPr lang="hu-HU" dirty="0" smtClean="0"/>
              <a:t>Kiolvasunk egy adott textúra egy értékét az adott koordinátákról.</a:t>
            </a:r>
          </a:p>
          <a:p>
            <a:pPr lvl="1"/>
            <a:r>
              <a:rPr lang="hu-HU" dirty="0" smtClean="0"/>
              <a:t>A textúrázón keresztül csak olvasni lehet.</a:t>
            </a:r>
          </a:p>
          <a:p>
            <a:pPr lvl="1"/>
            <a:r>
              <a:rPr lang="hu-HU" dirty="0" smtClean="0"/>
              <a:t>A memória terület írása a háttérben lefoglalt tömb pointerével lehetséges.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75856" y="6117664"/>
            <a:ext cx="54006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hu-HU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loat</a:t>
            </a:r>
            <a:r>
              <a:rPr lang="hu-HU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hu-HU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tex2D(</a:t>
            </a:r>
            <a:r>
              <a:rPr lang="hu-HU" sz="1400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texRef</a:t>
            </a:r>
            <a:r>
              <a:rPr lang="hu-HU" sz="1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25, 10.5);</a:t>
            </a:r>
            <a:endParaRPr lang="hu-H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7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2D textúrára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8" y="2160590"/>
            <a:ext cx="6842721" cy="42927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hu-HU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r>
              <a:rPr lang="hu-HU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runtime.h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</a:pP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texture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uchar4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, cudaTextureType2D,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cudaReadModeElementType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texRef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 kernel(…)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uchar4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tex2D(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texRef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x, y);</a:t>
            </a:r>
            <a:b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hu-HU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main(…)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uchar4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cudaMalloc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hu-HU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**)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&amp;dev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…);</a:t>
            </a:r>
          </a:p>
          <a:p>
            <a:pPr marL="0" indent="0">
              <a:spcBef>
                <a:spcPts val="0"/>
              </a:spcBef>
              <a:buNone/>
            </a:pPr>
            <a:endParaRPr lang="hu-H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cudaChannelFormatDesc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channelDesc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b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cudaCreateChannelDesc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uchar4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&gt;();</a:t>
            </a:r>
          </a:p>
          <a:p>
            <a:pPr marL="0" indent="0">
              <a:spcBef>
                <a:spcPts val="0"/>
              </a:spcBef>
              <a:buNone/>
            </a:pPr>
            <a:endParaRPr lang="hu-H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cudaBindTexture2D(NULL, </a:t>
            </a:r>
            <a:r>
              <a:rPr lang="hu-H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texRef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channelDesc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pitch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hu-H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spcBef>
                <a:spcPts val="0"/>
              </a:spcBef>
              <a:buNone/>
            </a:pPr>
            <a:endParaRPr lang="hu-H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hu-H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példa textúrák használatára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13_</a:t>
            </a:r>
            <a:r>
              <a:rPr lang="hu-HU" dirty="0" err="1" smtClean="0"/>
              <a:t>TextureSmooth.cu</a:t>
            </a:r>
            <a:endParaRPr lang="hu-HU" dirty="0" smtClean="0"/>
          </a:p>
          <a:p>
            <a:pPr lvl="1"/>
            <a:r>
              <a:rPr lang="hu-HU" dirty="0" smtClean="0"/>
              <a:t>Iteratív simítás 3x3-as átlagszűrővel.</a:t>
            </a:r>
          </a:p>
          <a:p>
            <a:pPr lvl="1"/>
            <a:r>
              <a:rPr lang="hu-HU" dirty="0" smtClean="0"/>
              <a:t>+ extra </a:t>
            </a:r>
            <a:r>
              <a:rPr lang="hu-HU" dirty="0" err="1" smtClean="0"/>
              <a:t>Ping-pong</a:t>
            </a:r>
            <a:r>
              <a:rPr lang="hu-HU" dirty="0" smtClean="0"/>
              <a:t> technika bemutatás. :)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262" y="3481389"/>
            <a:ext cx="2994728" cy="311998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481390"/>
            <a:ext cx="2994728" cy="31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Ping-pong</a:t>
            </a:r>
            <a:r>
              <a:rPr lang="hu-HU" dirty="0" smtClean="0"/>
              <a:t> technika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2160590"/>
            <a:ext cx="3746377" cy="388077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Iteratív műveleteknél ha egy adathalmazon többször egymás után kell elvégezni a műveletet.</a:t>
            </a:r>
          </a:p>
          <a:p>
            <a:r>
              <a:rPr lang="hu-HU" dirty="0" smtClean="0"/>
              <a:t>Például képek iteratív simításánál.</a:t>
            </a:r>
          </a:p>
          <a:p>
            <a:pPr lvl="1"/>
            <a:r>
              <a:rPr lang="hu-HU" dirty="0" smtClean="0"/>
              <a:t>Két tömböt tartunk nyilván.</a:t>
            </a:r>
          </a:p>
          <a:p>
            <a:pPr lvl="1"/>
            <a:r>
              <a:rPr lang="hu-HU" dirty="0" smtClean="0"/>
              <a:t>Kezdetben az egyik tömb az eredeti kép.</a:t>
            </a:r>
          </a:p>
          <a:p>
            <a:pPr lvl="1"/>
            <a:r>
              <a:rPr lang="hu-HU" dirty="0" smtClean="0"/>
              <a:t>A másik tömb lesz a képen végzett művelet eredménye.</a:t>
            </a:r>
          </a:p>
          <a:p>
            <a:pPr lvl="1"/>
            <a:r>
              <a:rPr lang="hu-HU" dirty="0" smtClean="0"/>
              <a:t>Majd megcseréljük a két képet, és a újra elvégezzük a műveletet most a második tömbből kiindulva, és az eredményt az első tömbbe írva.</a:t>
            </a:r>
          </a:p>
          <a:p>
            <a:pPr lvl="1"/>
            <a:r>
              <a:rPr lang="hu-HU" dirty="0" smtClean="0"/>
              <a:t>És így tovább.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721" y="1465916"/>
            <a:ext cx="1608150" cy="16081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37" y="1465916"/>
            <a:ext cx="1608150" cy="16081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721" y="3356166"/>
            <a:ext cx="1608150" cy="16081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637" y="5237288"/>
            <a:ext cx="1608150" cy="16081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37" y="3351602"/>
            <a:ext cx="1608150" cy="16081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721" y="5249850"/>
            <a:ext cx="1608150" cy="1608150"/>
          </a:xfrm>
          <a:prstGeom prst="rect">
            <a:avLst/>
          </a:prstGeom>
        </p:spPr>
      </p:pic>
      <p:cxnSp>
        <p:nvCxnSpPr>
          <p:cNvPr id="11" name="Egyenes összekötő nyíllal 10"/>
          <p:cNvCxnSpPr>
            <a:stCxn id="4" idx="3"/>
            <a:endCxn id="5" idx="1"/>
          </p:cNvCxnSpPr>
          <p:nvPr/>
        </p:nvCxnSpPr>
        <p:spPr>
          <a:xfrm>
            <a:off x="6289871" y="2269991"/>
            <a:ext cx="9067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8" idx="1"/>
            <a:endCxn id="6" idx="3"/>
          </p:cNvCxnSpPr>
          <p:nvPr/>
        </p:nvCxnSpPr>
        <p:spPr>
          <a:xfrm flipH="1">
            <a:off x="6289871" y="4155677"/>
            <a:ext cx="906766" cy="45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>
            <a:stCxn id="9" idx="3"/>
            <a:endCxn id="7" idx="1"/>
          </p:cNvCxnSpPr>
          <p:nvPr/>
        </p:nvCxnSpPr>
        <p:spPr>
          <a:xfrm flipV="1">
            <a:off x="6289871" y="6041363"/>
            <a:ext cx="906766" cy="125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6202190" y="1953707"/>
            <a:ext cx="10775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smtClean="0"/>
              <a:t>1. iteráció</a:t>
            </a:r>
            <a:endParaRPr lang="hu-HU" sz="15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6223869" y="3811980"/>
            <a:ext cx="10775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smtClean="0"/>
              <a:t>2. iteráció</a:t>
            </a:r>
            <a:endParaRPr lang="hu-HU" sz="15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202190" y="5712891"/>
            <a:ext cx="10775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500" dirty="0" smtClean="0"/>
              <a:t>3. iteráció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3299642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Pár kimaradt részlet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00471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Eddig a textúra, </a:t>
            </a:r>
            <a:r>
              <a:rPr lang="hu-HU" dirty="0" err="1" smtClean="0"/>
              <a:t>textúra</a:t>
            </a:r>
            <a:r>
              <a:rPr lang="hu-HU" dirty="0" smtClean="0"/>
              <a:t> referencián keresztül való használatával foglalkoztunk.</a:t>
            </a:r>
          </a:p>
          <a:p>
            <a:r>
              <a:rPr lang="hu-HU" dirty="0" smtClean="0"/>
              <a:t>A textúrákhoz van egy másik alacsonyabb szintű elérés is, úgynevezett textúra objektumokon keresztül.</a:t>
            </a:r>
          </a:p>
          <a:p>
            <a:pPr lvl="1"/>
            <a:r>
              <a:rPr lang="hu-HU" dirty="0" smtClean="0"/>
              <a:t>Nagyobb hozzáférés a textúra szolgáltatásokhoz.</a:t>
            </a:r>
          </a:p>
          <a:p>
            <a:pPr lvl="1"/>
            <a:r>
              <a:rPr lang="hu-HU" dirty="0" smtClean="0"/>
              <a:t>Bonyolultabb kezelés.</a:t>
            </a:r>
          </a:p>
          <a:p>
            <a:pPr lvl="1"/>
            <a:r>
              <a:rPr lang="hu-HU" dirty="0" smtClean="0"/>
              <a:t>A textúrát speciálisan tömbök kezelésére használt CUDA tömbökhöz (CUDA </a:t>
            </a:r>
            <a:r>
              <a:rPr lang="hu-HU" dirty="0" err="1" smtClean="0"/>
              <a:t>Array</a:t>
            </a:r>
            <a:r>
              <a:rPr lang="hu-HU" dirty="0" smtClean="0"/>
              <a:t>) kell kötni.</a:t>
            </a:r>
          </a:p>
          <a:p>
            <a:pPr lvl="2"/>
            <a:r>
              <a:rPr lang="hu-HU" dirty="0" smtClean="0"/>
              <a:t>2-3D használathoz optimalizált.</a:t>
            </a:r>
          </a:p>
          <a:p>
            <a:pPr lvl="2"/>
            <a:r>
              <a:rPr lang="hu-HU" dirty="0" smtClean="0"/>
              <a:t>Csak a CPU kódból írható, a CUDA </a:t>
            </a:r>
            <a:r>
              <a:rPr lang="hu-HU" dirty="0" err="1" smtClean="0"/>
              <a:t>API-n</a:t>
            </a:r>
            <a:r>
              <a:rPr lang="hu-HU" dirty="0" smtClean="0"/>
              <a:t> keresztül. (</a:t>
            </a:r>
            <a:r>
              <a:rPr lang="hu-HU" dirty="0" err="1" smtClean="0"/>
              <a:t>cudaMemcpyToArray</a:t>
            </a:r>
            <a:r>
              <a:rPr lang="hu-HU" dirty="0" smtClean="0"/>
              <a:t> függvény)</a:t>
            </a:r>
          </a:p>
          <a:p>
            <a:pPr lvl="1"/>
            <a:r>
              <a:rPr lang="hu-HU" dirty="0" smtClean="0"/>
              <a:t>Most elég  </a:t>
            </a:r>
            <a:r>
              <a:rPr lang="hu-HU" dirty="0" smtClean="0"/>
              <a:t>ha tudunk róla. Ha használni kell, a CUDA </a:t>
            </a:r>
            <a:r>
              <a:rPr lang="hu-HU" dirty="0" err="1" smtClean="0"/>
              <a:t>Programming</a:t>
            </a:r>
            <a:r>
              <a:rPr lang="hu-HU" dirty="0" smtClean="0"/>
              <a:t> </a:t>
            </a:r>
            <a:r>
              <a:rPr lang="hu-HU" dirty="0" err="1" smtClean="0"/>
              <a:t>Guide-ban</a:t>
            </a:r>
            <a:r>
              <a:rPr lang="hu-HU" dirty="0" smtClean="0"/>
              <a:t> van részletes leírás.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2687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Pár kimaradt részlet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Lehet 1-, és 3D textúrákat is definiálni.</a:t>
            </a:r>
          </a:p>
          <a:p>
            <a:pPr lvl="1"/>
            <a:r>
              <a:rPr lang="hu-HU" dirty="0" smtClean="0"/>
              <a:t>1D textúránál:</a:t>
            </a:r>
          </a:p>
          <a:p>
            <a:pPr lvl="2"/>
            <a:r>
              <a:rPr lang="hu-HU" dirty="0" smtClean="0"/>
              <a:t>A textúra referencia deklarálásakor </a:t>
            </a:r>
            <a:r>
              <a:rPr lang="hu-HU" dirty="0"/>
              <a:t>cudaTextureType1D </a:t>
            </a:r>
            <a:r>
              <a:rPr lang="hu-HU" dirty="0" smtClean="0"/>
              <a:t>a típus.</a:t>
            </a:r>
          </a:p>
          <a:p>
            <a:pPr lvl="2"/>
            <a:r>
              <a:rPr lang="hu-HU" dirty="0" smtClean="0"/>
              <a:t>Az </a:t>
            </a:r>
            <a:r>
              <a:rPr lang="hu-HU" dirty="0"/>
              <a:t>előkészítésnél a </a:t>
            </a:r>
            <a:r>
              <a:rPr lang="hu-HU" dirty="0" err="1" smtClean="0"/>
              <a:t>cudaBindTexture</a:t>
            </a:r>
            <a:r>
              <a:rPr lang="hu-HU" dirty="0" smtClean="0"/>
              <a:t> függvénnyel megy a textúra kötése, és nem kell magasság paraméter, és sorok közötti eltolás érték. (viszont a textúra méretét még mindig meg kell adni)</a:t>
            </a:r>
          </a:p>
          <a:p>
            <a:pPr lvl="2"/>
            <a:r>
              <a:rPr lang="hu-HU" dirty="0" smtClean="0"/>
              <a:t>A kernelben a tex1D(</a:t>
            </a:r>
            <a:r>
              <a:rPr lang="hu-HU" dirty="0" err="1" smtClean="0"/>
              <a:t>texRef</a:t>
            </a:r>
            <a:r>
              <a:rPr lang="hu-HU" dirty="0" smtClean="0"/>
              <a:t>, x) függvénnyel olvasunk.</a:t>
            </a:r>
          </a:p>
          <a:p>
            <a:pPr lvl="1"/>
            <a:r>
              <a:rPr lang="hu-HU" dirty="0" smtClean="0"/>
              <a:t>3D textúráknál:</a:t>
            </a:r>
          </a:p>
          <a:p>
            <a:pPr lvl="2"/>
            <a:r>
              <a:rPr lang="hu-HU" dirty="0" smtClean="0"/>
              <a:t>Textúra objektumot kell használni, és</a:t>
            </a:r>
            <a:endParaRPr lang="hu-HU" dirty="0"/>
          </a:p>
          <a:p>
            <a:pPr lvl="2"/>
            <a:r>
              <a:rPr lang="hu-HU" dirty="0" smtClean="0"/>
              <a:t>CUDA tömböt kell mögé tenni.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292080" y="4924906"/>
            <a:ext cx="3740873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271463"/>
            <a:r>
              <a:rPr lang="hu-HU" sz="1400" dirty="0" err="1" smtClean="0">
                <a:solidFill>
                  <a:schemeClr val="accent1"/>
                </a:solidFill>
              </a:rPr>
              <a:t>cudaError</a:t>
            </a:r>
            <a:r>
              <a:rPr lang="hu-HU" sz="1400" dirty="0" smtClean="0">
                <a:solidFill>
                  <a:schemeClr val="accent1"/>
                </a:solidFill>
              </a:rPr>
              <a:t>_t</a:t>
            </a:r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 smtClean="0"/>
              <a:t>	</a:t>
            </a:r>
            <a:r>
              <a:rPr lang="hu-HU" sz="1400" dirty="0" err="1" smtClean="0"/>
              <a:t>cudaBindTexture</a:t>
            </a:r>
            <a:r>
              <a:rPr lang="hu-HU" sz="1400" dirty="0"/>
              <a:t> </a:t>
            </a:r>
            <a:r>
              <a:rPr lang="hu-HU" sz="1400" dirty="0" smtClean="0"/>
              <a:t>(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>
                <a:solidFill>
                  <a:schemeClr val="accent1"/>
                </a:solidFill>
              </a:rPr>
              <a:t>size</a:t>
            </a:r>
            <a:r>
              <a:rPr lang="hu-HU" sz="1400" dirty="0" smtClean="0">
                <a:solidFill>
                  <a:schemeClr val="accent1"/>
                </a:solidFill>
              </a:rPr>
              <a:t>_t</a:t>
            </a:r>
            <a:r>
              <a:rPr lang="hu-HU" sz="1400" dirty="0"/>
              <a:t>* </a:t>
            </a:r>
            <a:r>
              <a:rPr lang="hu-HU" sz="1400" dirty="0" err="1" smtClean="0"/>
              <a:t>offset</a:t>
            </a:r>
            <a:r>
              <a:rPr lang="hu-HU" sz="1400" dirty="0" smtClean="0"/>
              <a:t>,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>
                <a:solidFill>
                  <a:schemeClr val="accent1"/>
                </a:solidFill>
              </a:rPr>
              <a:t>const</a:t>
            </a:r>
            <a:r>
              <a:rPr lang="hu-HU" sz="1400" dirty="0" smtClean="0">
                <a:solidFill>
                  <a:schemeClr val="accent1"/>
                </a:solidFill>
              </a:rPr>
              <a:t> </a:t>
            </a:r>
            <a:r>
              <a:rPr lang="hu-HU" sz="1400" dirty="0" err="1" smtClean="0">
                <a:solidFill>
                  <a:schemeClr val="accent1"/>
                </a:solidFill>
              </a:rPr>
              <a:t>textureReference</a:t>
            </a:r>
            <a:r>
              <a:rPr lang="hu-HU" sz="1400" dirty="0" smtClean="0"/>
              <a:t>* </a:t>
            </a:r>
            <a:r>
              <a:rPr lang="hu-HU" sz="1400" dirty="0" err="1" smtClean="0"/>
              <a:t>texref</a:t>
            </a:r>
            <a:r>
              <a:rPr lang="hu-HU" sz="1400" dirty="0" smtClean="0"/>
              <a:t>,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>
                <a:solidFill>
                  <a:schemeClr val="accent1"/>
                </a:solidFill>
              </a:rPr>
              <a:t>const</a:t>
            </a:r>
            <a:r>
              <a:rPr lang="hu-HU" sz="1400" dirty="0" smtClean="0">
                <a:solidFill>
                  <a:schemeClr val="accent1"/>
                </a:solidFill>
              </a:rPr>
              <a:t> </a:t>
            </a:r>
            <a:r>
              <a:rPr lang="hu-HU" sz="1400" dirty="0" err="1" smtClean="0">
                <a:solidFill>
                  <a:schemeClr val="accent1"/>
                </a:solidFill>
              </a:rPr>
              <a:t>void</a:t>
            </a:r>
            <a:r>
              <a:rPr lang="hu-HU" sz="1400" dirty="0" smtClean="0"/>
              <a:t>* </a:t>
            </a:r>
            <a:r>
              <a:rPr lang="hu-HU" sz="1400" dirty="0" err="1" smtClean="0"/>
              <a:t>devPtr</a:t>
            </a:r>
            <a:r>
              <a:rPr lang="hu-HU" sz="1400" dirty="0" smtClean="0"/>
              <a:t>,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>
                <a:solidFill>
                  <a:schemeClr val="accent1"/>
                </a:solidFill>
              </a:rPr>
              <a:t>const</a:t>
            </a:r>
            <a:r>
              <a:rPr lang="hu-HU" sz="1400" dirty="0" smtClean="0"/>
              <a:t> </a:t>
            </a:r>
            <a:r>
              <a:rPr lang="hu-HU" sz="1400" dirty="0" err="1" smtClean="0">
                <a:solidFill>
                  <a:schemeClr val="accent1"/>
                </a:solidFill>
              </a:rPr>
              <a:t>cudaChannelFormatDesc</a:t>
            </a:r>
            <a:r>
              <a:rPr lang="hu-HU" sz="1400" dirty="0" smtClean="0"/>
              <a:t>* </a:t>
            </a:r>
            <a:r>
              <a:rPr lang="hu-HU" sz="1400" dirty="0" err="1" smtClean="0"/>
              <a:t>desc</a:t>
            </a:r>
            <a:r>
              <a:rPr lang="hu-HU" sz="1400" dirty="0" smtClean="0"/>
              <a:t>,</a:t>
            </a:r>
            <a:br>
              <a:rPr lang="hu-HU" sz="1400" dirty="0" smtClean="0"/>
            </a:br>
            <a:r>
              <a:rPr lang="hu-HU" sz="1400" dirty="0" smtClean="0"/>
              <a:t>		</a:t>
            </a:r>
            <a:r>
              <a:rPr lang="hu-HU" sz="1400" dirty="0" err="1" smtClean="0">
                <a:solidFill>
                  <a:schemeClr val="accent1"/>
                </a:solidFill>
              </a:rPr>
              <a:t>size</a:t>
            </a:r>
            <a:r>
              <a:rPr lang="hu-HU" sz="1400" dirty="0" smtClean="0">
                <a:solidFill>
                  <a:schemeClr val="accent1"/>
                </a:solidFill>
              </a:rPr>
              <a:t>_</a:t>
            </a:r>
            <a:r>
              <a:rPr lang="hu-HU" sz="1400" dirty="0" err="1" smtClean="0">
                <a:solidFill>
                  <a:schemeClr val="accent1"/>
                </a:solidFill>
              </a:rPr>
              <a:t>t</a:t>
            </a:r>
            <a:r>
              <a:rPr lang="hu-HU" sz="1400" dirty="0" smtClean="0"/>
              <a:t> </a:t>
            </a:r>
            <a:r>
              <a:rPr lang="hu-HU" sz="1400" dirty="0" err="1" smtClean="0"/>
              <a:t>size</a:t>
            </a:r>
            <a:r>
              <a:rPr lang="hu-HU" sz="1400" dirty="0" smtClean="0"/>
              <a:t>)</a:t>
            </a:r>
            <a:endParaRPr lang="hu-H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89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CUDA hibakezelés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beszéltünk még a hibakezelésről.</a:t>
            </a:r>
          </a:p>
          <a:p>
            <a:pPr lvl="1"/>
            <a:r>
              <a:rPr lang="hu-HU" dirty="0" smtClean="0"/>
              <a:t>A legtöbb függvény a CUDA </a:t>
            </a:r>
            <a:r>
              <a:rPr lang="hu-HU" dirty="0" err="1" smtClean="0"/>
              <a:t>api-ban</a:t>
            </a:r>
            <a:r>
              <a:rPr lang="hu-HU" dirty="0" smtClean="0"/>
              <a:t> egy hibakóddal tér vissza.</a:t>
            </a:r>
          </a:p>
          <a:p>
            <a:pPr lvl="1"/>
            <a:r>
              <a:rPr lang="hu-HU" dirty="0" smtClean="0"/>
              <a:t>A többi (pl.: a kernel) után le lehet kérdezni, hogy történt –e hiba a futáskor.</a:t>
            </a:r>
          </a:p>
          <a:p>
            <a:pPr lvl="2"/>
            <a:r>
              <a:rPr lang="hu-HU" dirty="0" err="1">
                <a:solidFill>
                  <a:schemeClr val="accent1"/>
                </a:solidFill>
              </a:rPr>
              <a:t>cudaError</a:t>
            </a:r>
            <a:r>
              <a:rPr lang="hu-HU" dirty="0">
                <a:solidFill>
                  <a:schemeClr val="accent1"/>
                </a:solidFill>
              </a:rPr>
              <a:t>_t</a:t>
            </a:r>
            <a:r>
              <a:rPr lang="hu-HU" dirty="0"/>
              <a:t> </a:t>
            </a:r>
            <a:r>
              <a:rPr lang="hu-HU" dirty="0" err="1"/>
              <a:t>cudaGetLastError</a:t>
            </a:r>
            <a:r>
              <a:rPr lang="hu-HU" dirty="0"/>
              <a:t> ( </a:t>
            </a:r>
            <a:r>
              <a:rPr lang="hu-HU" dirty="0" err="1">
                <a:solidFill>
                  <a:schemeClr val="accent1"/>
                </a:solidFill>
              </a:rPr>
              <a:t>void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smtClean="0"/>
              <a:t>);</a:t>
            </a:r>
          </a:p>
          <a:p>
            <a:pPr lvl="1"/>
            <a:r>
              <a:rPr lang="hu-HU" dirty="0" smtClean="0"/>
              <a:t>A hibakód alapján pedig szövegesen is le lehet kérdezni a probléma okát.</a:t>
            </a:r>
          </a:p>
          <a:p>
            <a:pPr lvl="2"/>
            <a:r>
              <a:rPr lang="hu-HU" dirty="0" err="1">
                <a:solidFill>
                  <a:schemeClr val="accent1"/>
                </a:solidFill>
              </a:rPr>
              <a:t>const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/>
              <a:t>__cudart_</a:t>
            </a:r>
            <a:r>
              <a:rPr lang="hu-HU" dirty="0" err="1"/>
              <a:t>builtin</a:t>
            </a:r>
            <a:r>
              <a:rPr lang="hu-HU" dirty="0"/>
              <a:t>__ </a:t>
            </a:r>
            <a:r>
              <a:rPr lang="hu-HU" dirty="0" err="1">
                <a:solidFill>
                  <a:schemeClr val="accent1"/>
                </a:solidFill>
              </a:rPr>
              <a:t>char</a:t>
            </a:r>
            <a:r>
              <a:rPr lang="hu-HU" dirty="0"/>
              <a:t>* </a:t>
            </a:r>
            <a:r>
              <a:rPr lang="hu-HU" u="sng" dirty="0" err="1"/>
              <a:t>cudaGetErrorString</a:t>
            </a:r>
            <a:r>
              <a:rPr lang="hu-HU" dirty="0"/>
              <a:t> ( </a:t>
            </a:r>
            <a:r>
              <a:rPr lang="hu-HU" u="sng" dirty="0" err="1">
                <a:solidFill>
                  <a:schemeClr val="accent1"/>
                </a:solidFill>
              </a:rPr>
              <a:t>cudaError</a:t>
            </a:r>
            <a:r>
              <a:rPr lang="hu-HU" u="sng" dirty="0">
                <a:solidFill>
                  <a:schemeClr val="accent1"/>
                </a:solidFill>
              </a:rPr>
              <a:t>_t</a:t>
            </a:r>
            <a:r>
              <a:rPr lang="hu-HU" dirty="0"/>
              <a:t> </a:t>
            </a:r>
            <a:r>
              <a:rPr lang="hu-HU" dirty="0" err="1"/>
              <a:t>error</a:t>
            </a:r>
            <a:r>
              <a:rPr lang="hu-HU" dirty="0"/>
              <a:t> )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75656" y="5517232"/>
            <a:ext cx="568863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kernel&lt;&lt;&lt;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grid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&gt;&gt;&gt;(...);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cudaError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_t 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cudaGetLastError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cudaSuccess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(„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%s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\n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”, 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cudaGetErrorString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hu-HU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hu-HU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GPU memória fajták (emlékeztető)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Valójában a CUDA architektúra szerint a CUDA magok többféle adattárolóhoz férnek hozzá.</a:t>
            </a:r>
          </a:p>
          <a:p>
            <a:pPr lvl="1"/>
            <a:r>
              <a:rPr lang="hu-HU" dirty="0" smtClean="0"/>
              <a:t>Regiszterek</a:t>
            </a:r>
          </a:p>
          <a:p>
            <a:pPr lvl="2"/>
            <a:r>
              <a:rPr lang="hu-HU" dirty="0" smtClean="0"/>
              <a:t>Írható-olvasható</a:t>
            </a:r>
          </a:p>
          <a:p>
            <a:pPr lvl="1"/>
            <a:r>
              <a:rPr lang="hu-HU" dirty="0" smtClean="0"/>
              <a:t>Közös memória</a:t>
            </a:r>
          </a:p>
          <a:p>
            <a:pPr lvl="2"/>
            <a:r>
              <a:rPr lang="hu-HU" dirty="0" smtClean="0"/>
              <a:t>Irható-olvasható</a:t>
            </a:r>
          </a:p>
          <a:p>
            <a:pPr lvl="1"/>
            <a:r>
              <a:rPr lang="hu-HU" dirty="0" smtClean="0"/>
              <a:t>Konstans memória</a:t>
            </a:r>
          </a:p>
          <a:p>
            <a:pPr lvl="2"/>
            <a:r>
              <a:rPr lang="hu-HU" dirty="0" smtClean="0"/>
              <a:t>Csak olvasható</a:t>
            </a:r>
          </a:p>
          <a:p>
            <a:pPr lvl="1"/>
            <a:r>
              <a:rPr lang="hu-HU" b="1" u="sng" dirty="0" smtClean="0"/>
              <a:t>Textúra memória</a:t>
            </a:r>
          </a:p>
          <a:p>
            <a:pPr lvl="2"/>
            <a:r>
              <a:rPr lang="hu-HU" b="1" u="sng" dirty="0" smtClean="0"/>
              <a:t>Csak olvasható</a:t>
            </a:r>
          </a:p>
          <a:p>
            <a:pPr lvl="1"/>
            <a:r>
              <a:rPr lang="hu-HU" dirty="0" smtClean="0"/>
              <a:t>Grafikus memória</a:t>
            </a:r>
          </a:p>
          <a:p>
            <a:pPr lvl="2"/>
            <a:r>
              <a:rPr lang="hu-HU" dirty="0" smtClean="0"/>
              <a:t>Írható-olvasható</a:t>
            </a:r>
          </a:p>
          <a:p>
            <a:pPr lvl="1"/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3" y="1412777"/>
            <a:ext cx="4243431" cy="52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Textúra memória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 CUDA lehetővé  teszi textúrák gyors kezelését is.</a:t>
            </a:r>
          </a:p>
          <a:p>
            <a:r>
              <a:rPr lang="hu-HU" dirty="0" smtClean="0"/>
              <a:t>2-3 dimenziós eléréshez optimalizált csak olvasható memóriaterület.</a:t>
            </a:r>
          </a:p>
          <a:p>
            <a:pPr lvl="1"/>
            <a:r>
              <a:rPr lang="hu-HU" dirty="0" smtClean="0"/>
              <a:t>Valójában a globális memóriában kap helyet tömb-ként.</a:t>
            </a:r>
          </a:p>
          <a:p>
            <a:pPr lvl="1"/>
            <a:r>
              <a:rPr lang="hu-HU" dirty="0" smtClean="0"/>
              <a:t>A memóriában levő adatok kiolvasása egy speciális textúrázón keresztül történik.</a:t>
            </a:r>
          </a:p>
          <a:p>
            <a:pPr lvl="1"/>
            <a:r>
              <a:rPr lang="hu-HU" dirty="0" smtClean="0"/>
              <a:t>Automatikusan </a:t>
            </a:r>
            <a:r>
              <a:rPr lang="hu-HU" dirty="0" err="1" smtClean="0"/>
              <a:t>gyorsítótárazott</a:t>
            </a:r>
            <a:r>
              <a:rPr lang="hu-HU" dirty="0" smtClean="0"/>
              <a:t>.</a:t>
            </a:r>
          </a:p>
          <a:p>
            <a:pPr lvl="1"/>
            <a:r>
              <a:rPr lang="hu-HU" dirty="0" smtClean="0"/>
              <a:t>Hardveresen támogatja a 2D-3D indexelést, és a szomszédos tömbelemek közötti interpolációt.</a:t>
            </a:r>
          </a:p>
          <a:p>
            <a:pPr lvl="1"/>
            <a:endParaRPr lang="hu-HU" dirty="0"/>
          </a:p>
          <a:p>
            <a:r>
              <a:rPr lang="hu-HU" dirty="0" smtClean="0"/>
              <a:t>Tehát nagyon jó, ha 2D adatokat (például képeket) kell feldolgozni.</a:t>
            </a:r>
          </a:p>
        </p:txBody>
      </p:sp>
    </p:spTree>
    <p:extLst>
      <p:ext uri="{BB962C8B-B14F-4D97-AF65-F5344CB8AC3E}">
        <p14:creationId xmlns:p14="http://schemas.microsoft.com/office/powerpoint/2010/main" val="18628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Textúrázó használata 1</a:t>
            </a:r>
            <a:br>
              <a:rPr lang="hu-HU" dirty="0" smtClean="0"/>
            </a:br>
            <a:r>
              <a:rPr lang="hu-HU" dirty="0" smtClean="0"/>
              <a:t>Textúra referencia deklarálás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textúra memória használata egy textúra referencia deklarálásával kezdődik.</a:t>
            </a:r>
          </a:p>
          <a:p>
            <a:r>
              <a:rPr lang="hu-HU" dirty="0" smtClean="0"/>
              <a:t>Ezt a globális </a:t>
            </a:r>
            <a:r>
              <a:rPr lang="hu-HU" dirty="0" err="1" smtClean="0"/>
              <a:t>scope-ban</a:t>
            </a:r>
            <a:r>
              <a:rPr lang="hu-HU" dirty="0" smtClean="0"/>
              <a:t> kell megtenni.</a:t>
            </a:r>
          </a:p>
          <a:p>
            <a:endParaRPr lang="hu-HU" dirty="0"/>
          </a:p>
          <a:p>
            <a:r>
              <a:rPr lang="hu-HU" dirty="0" smtClean="0"/>
              <a:t>Paraméterek:</a:t>
            </a:r>
          </a:p>
          <a:p>
            <a:pPr lvl="1"/>
            <a:r>
              <a:rPr lang="hu-HU" dirty="0" err="1" smtClean="0"/>
              <a:t>DataType</a:t>
            </a:r>
            <a:r>
              <a:rPr lang="hu-HU" dirty="0" smtClean="0"/>
              <a:t>: egy adattípus. Lehet:</a:t>
            </a:r>
          </a:p>
          <a:p>
            <a:pPr lvl="2"/>
            <a:r>
              <a:rPr lang="hu-HU" dirty="0" smtClean="0"/>
              <a:t>Primitív típus: </a:t>
            </a:r>
            <a:r>
              <a:rPr lang="hu-HU" dirty="0" err="1" smtClean="0"/>
              <a:t>char</a:t>
            </a:r>
            <a:r>
              <a:rPr lang="hu-HU" dirty="0" smtClean="0"/>
              <a:t>, </a:t>
            </a:r>
            <a:r>
              <a:rPr lang="hu-HU" dirty="0" err="1" smtClean="0"/>
              <a:t>short</a:t>
            </a:r>
            <a:r>
              <a:rPr lang="hu-HU" dirty="0" smtClean="0"/>
              <a:t>, int, </a:t>
            </a:r>
            <a:r>
              <a:rPr lang="hu-HU" dirty="0" err="1" smtClean="0"/>
              <a:t>long</a:t>
            </a:r>
            <a:r>
              <a:rPr lang="hu-HU" dirty="0" smtClean="0"/>
              <a:t>, </a:t>
            </a:r>
            <a:r>
              <a:rPr lang="hu-HU" dirty="0" err="1" smtClean="0"/>
              <a:t>longlong</a:t>
            </a:r>
            <a:r>
              <a:rPr lang="hu-HU" dirty="0" smtClean="0"/>
              <a:t>, </a:t>
            </a:r>
            <a:r>
              <a:rPr lang="hu-HU" dirty="0" err="1" smtClean="0"/>
              <a:t>float</a:t>
            </a:r>
            <a:r>
              <a:rPr lang="hu-HU" dirty="0" smtClean="0"/>
              <a:t>, </a:t>
            </a:r>
            <a:r>
              <a:rPr lang="hu-HU" dirty="0" err="1" smtClean="0"/>
              <a:t>double</a:t>
            </a:r>
            <a:endParaRPr lang="hu-HU" dirty="0" smtClean="0"/>
          </a:p>
          <a:p>
            <a:pPr lvl="2"/>
            <a:r>
              <a:rPr lang="hu-HU" dirty="0" smtClean="0"/>
              <a:t>Vagy azokból alkotott 2-4 elemű vektor:</a:t>
            </a:r>
          </a:p>
          <a:p>
            <a:pPr lvl="3"/>
            <a:r>
              <a:rPr lang="hu-HU" dirty="0" smtClean="0"/>
              <a:t>Pl.: float2, float4, char4, …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3212976"/>
            <a:ext cx="648072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Texture</a:t>
            </a:r>
            <a:r>
              <a:rPr lang="hu-HU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hu-HU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hu-HU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ReadMode</a:t>
            </a:r>
            <a:r>
              <a:rPr lang="hu-HU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hu-HU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texRef</a:t>
            </a:r>
            <a:r>
              <a:rPr lang="hu-HU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hu-H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4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Textúrázó használata 1</a:t>
            </a:r>
            <a:br>
              <a:rPr lang="hu-HU" dirty="0" smtClean="0"/>
            </a:br>
            <a:r>
              <a:rPr lang="hu-HU" dirty="0" smtClean="0"/>
              <a:t>Textúra referencia deklarálás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148730"/>
          </a:xfrm>
        </p:spPr>
        <p:txBody>
          <a:bodyPr>
            <a:normAutofit lnSpcReduction="10000"/>
          </a:bodyPr>
          <a:lstStyle/>
          <a:p>
            <a:endParaRPr lang="hu-HU" dirty="0"/>
          </a:p>
          <a:p>
            <a:r>
              <a:rPr lang="hu-HU" dirty="0" smtClean="0"/>
              <a:t>További paraméterek:</a:t>
            </a:r>
          </a:p>
          <a:p>
            <a:pPr lvl="1"/>
            <a:r>
              <a:rPr lang="hu-HU" dirty="0" err="1" smtClean="0"/>
              <a:t>Type</a:t>
            </a:r>
            <a:r>
              <a:rPr lang="hu-HU" dirty="0" smtClean="0"/>
              <a:t>: a textúra típusa.</a:t>
            </a:r>
          </a:p>
          <a:p>
            <a:pPr lvl="2"/>
            <a:r>
              <a:rPr lang="hu-HU" dirty="0" smtClean="0"/>
              <a:t>cudaTextureType1D – 1-dmineziós textúra</a:t>
            </a:r>
          </a:p>
          <a:p>
            <a:pPr lvl="2"/>
            <a:r>
              <a:rPr lang="hu-HU" dirty="0" smtClean="0"/>
              <a:t>cudaTextureType2D </a:t>
            </a:r>
            <a:r>
              <a:rPr lang="hu-HU" dirty="0"/>
              <a:t>– </a:t>
            </a:r>
            <a:r>
              <a:rPr lang="hu-HU" dirty="0" smtClean="0"/>
              <a:t>2-dmineziós textúra (kép)</a:t>
            </a:r>
          </a:p>
          <a:p>
            <a:pPr lvl="2"/>
            <a:r>
              <a:rPr lang="hu-HU" dirty="0" smtClean="0"/>
              <a:t>cudaTextureType3D </a:t>
            </a:r>
            <a:r>
              <a:rPr lang="hu-HU" dirty="0"/>
              <a:t>– </a:t>
            </a:r>
            <a:r>
              <a:rPr lang="hu-HU" dirty="0" smtClean="0"/>
              <a:t>3-dmineziós textúra (térfogati adat)</a:t>
            </a:r>
          </a:p>
          <a:p>
            <a:pPr lvl="2"/>
            <a:r>
              <a:rPr lang="hu-HU" dirty="0" smtClean="0"/>
              <a:t>cudaTextureType1DLayered, cudaTextureType2DLayered</a:t>
            </a:r>
            <a:br>
              <a:rPr lang="hu-HU" dirty="0" smtClean="0"/>
            </a:br>
            <a:r>
              <a:rPr lang="hu-HU" dirty="0" smtClean="0"/>
              <a:t>(ezzel most nem foglalkozunk)</a:t>
            </a:r>
          </a:p>
          <a:p>
            <a:pPr lvl="1"/>
            <a:r>
              <a:rPr lang="hu-HU" dirty="0" err="1" smtClean="0"/>
              <a:t>ReadMode</a:t>
            </a:r>
            <a:r>
              <a:rPr lang="hu-HU" dirty="0" smtClean="0"/>
              <a:t>: Adat olvasási módja (mi jön ki a textúrázóból)</a:t>
            </a:r>
          </a:p>
          <a:p>
            <a:pPr lvl="2"/>
            <a:r>
              <a:rPr lang="hu-HU" dirty="0" err="1" smtClean="0"/>
              <a:t>cudaReadModeElementType</a:t>
            </a:r>
            <a:r>
              <a:rPr lang="hu-HU" dirty="0" smtClean="0"/>
              <a:t>: olyan típusú adat, amit a </a:t>
            </a:r>
            <a:r>
              <a:rPr lang="hu-HU" dirty="0" err="1" smtClean="0"/>
              <a:t>DataType</a:t>
            </a:r>
            <a:r>
              <a:rPr lang="hu-HU" dirty="0" smtClean="0"/>
              <a:t> definiál,</a:t>
            </a:r>
          </a:p>
          <a:p>
            <a:pPr lvl="2"/>
            <a:r>
              <a:rPr lang="hu-HU" dirty="0" err="1" smtClean="0"/>
              <a:t>cudaReadModeNormalizedFloat</a:t>
            </a:r>
            <a:r>
              <a:rPr lang="hu-HU" dirty="0" smtClean="0"/>
              <a:t>: normalizált </a:t>
            </a:r>
            <a:r>
              <a:rPr lang="hu-HU" dirty="0" err="1" smtClean="0"/>
              <a:t>float</a:t>
            </a:r>
            <a:r>
              <a:rPr lang="hu-HU" dirty="0" smtClean="0"/>
              <a:t>. (automatikus int-&gt;</a:t>
            </a:r>
            <a:r>
              <a:rPr lang="hu-HU" dirty="0" err="1" smtClean="0"/>
              <a:t>float</a:t>
            </a:r>
            <a:r>
              <a:rPr lang="hu-HU" dirty="0" smtClean="0"/>
              <a:t> </a:t>
            </a:r>
            <a:r>
              <a:rPr lang="hu-HU" dirty="0" err="1" smtClean="0"/>
              <a:t>konferzió</a:t>
            </a:r>
            <a:r>
              <a:rPr lang="hu-HU" dirty="0" smtClean="0"/>
              <a:t>, és [0, 1]</a:t>
            </a:r>
            <a:r>
              <a:rPr lang="hu-HU" dirty="0" err="1" smtClean="0"/>
              <a:t>-re</a:t>
            </a:r>
            <a:r>
              <a:rPr lang="hu-HU" dirty="0" smtClean="0"/>
              <a:t> skálázás.)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2204864"/>
            <a:ext cx="648072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Texture</a:t>
            </a:r>
            <a:r>
              <a:rPr lang="hu-HU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hu-HU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hu-HU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hu-HU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ReadMode</a:t>
            </a:r>
            <a:r>
              <a:rPr lang="hu-HU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hu-HU" sz="16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texRef</a:t>
            </a:r>
            <a:r>
              <a:rPr lang="hu-HU" sz="16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hu-HU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textúra egyéb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textúrázónak be lehet még állítani számos egyéb extra paraméter.</a:t>
            </a:r>
          </a:p>
          <a:p>
            <a:r>
              <a:rPr lang="hu-HU" dirty="0" smtClean="0"/>
              <a:t>Valójában a „</a:t>
            </a:r>
            <a:r>
              <a:rPr lang="hu-HU" dirty="0" err="1" smtClean="0"/>
              <a:t>texture</a:t>
            </a:r>
            <a:r>
              <a:rPr lang="hu-HU" dirty="0" smtClean="0"/>
              <a:t>” típus </a:t>
            </a:r>
            <a:r>
              <a:rPr lang="hu-HU" dirty="0"/>
              <a:t>egy </a:t>
            </a:r>
            <a:r>
              <a:rPr lang="hu-HU" dirty="0" smtClean="0"/>
              <a:t>„</a:t>
            </a:r>
            <a:r>
              <a:rPr lang="hu-HU" dirty="0" err="1" smtClean="0"/>
              <a:t>textureReference</a:t>
            </a:r>
            <a:r>
              <a:rPr lang="hu-HU" dirty="0" smtClean="0"/>
              <a:t>” nevű </a:t>
            </a:r>
            <a:r>
              <a:rPr lang="hu-HU" dirty="0" err="1" smtClean="0"/>
              <a:t>struktúrávól</a:t>
            </a:r>
            <a:r>
              <a:rPr lang="hu-HU" dirty="0" smtClean="0"/>
              <a:t> van származtatva, aminek a </a:t>
            </a:r>
            <a:r>
              <a:rPr lang="hu-HU" dirty="0" smtClean="0"/>
              <a:t>deklarációja</a:t>
            </a:r>
            <a:r>
              <a:rPr lang="hu-HU" dirty="0" smtClean="0"/>
              <a:t>:</a:t>
            </a: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71600" y="3954542"/>
            <a:ext cx="648072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textureReference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cudaTextureFilterMode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filterMode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cudaTextureAddressMode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addressMode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[3];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cudaChannelFormatDesc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channelDesc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sRGB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                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maxAnisotropy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hu-HU" sz="1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cudaTextureFilterMode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mipmapFilterMode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mipmapLevelBias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minMipmapLevelClamp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hu-HU" sz="14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hu-HU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maxMipmapLevelClamp</a:t>
            </a:r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hu-HU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24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textúra egyéb tulajdonságai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fontosabb textúra paraméterek</a:t>
            </a:r>
          </a:p>
          <a:p>
            <a:pPr lvl="1"/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Normalized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lvl="2"/>
            <a:r>
              <a:rPr lang="hu-HU" dirty="0" smtClean="0">
                <a:cs typeface="Courier New" panose="02070309020205020404" pitchFamily="49" charset="0"/>
              </a:rPr>
              <a:t>Logikai érték. </a:t>
            </a:r>
            <a:r>
              <a:rPr lang="hu-HU" dirty="0" err="1" smtClean="0">
                <a:cs typeface="Courier New" panose="02070309020205020404" pitchFamily="49" charset="0"/>
              </a:rPr>
              <a:t>Normalizát</a:t>
            </a:r>
            <a:r>
              <a:rPr lang="hu-HU" dirty="0" smtClean="0">
                <a:cs typeface="Courier New" panose="02070309020205020404" pitchFamily="49" charset="0"/>
              </a:rPr>
              <a:t> textúra koordinátákat használunk-e. Meg lehet tartani az eredeti tömbindexeket, vagy [0, 1) –re lehet skálázni az egészet.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933056"/>
            <a:ext cx="2510408" cy="25104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99592" y="638132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(0, </a:t>
            </a:r>
            <a:r>
              <a:rPr lang="hu-HU" dirty="0" err="1" smtClean="0"/>
              <a:t>0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407390" y="6381328"/>
            <a:ext cx="777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(w, 0)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374251" y="3916310"/>
            <a:ext cx="78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(w, </a:t>
            </a:r>
            <a:r>
              <a:rPr lang="hu-HU" dirty="0"/>
              <a:t>h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99592" y="391570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(0, </a:t>
            </a:r>
            <a:r>
              <a:rPr lang="hu-HU" dirty="0"/>
              <a:t>h</a:t>
            </a:r>
            <a:r>
              <a:rPr lang="hu-HU" dirty="0" smtClean="0"/>
              <a:t>)</a:t>
            </a:r>
            <a:endParaRPr lang="hu-HU" dirty="0"/>
          </a:p>
        </p:txBody>
      </p:sp>
      <p:cxnSp>
        <p:nvCxnSpPr>
          <p:cNvPr id="17" name="Egyenes összekötő nyíllal 16"/>
          <p:cNvCxnSpPr/>
          <p:nvPr/>
        </p:nvCxnSpPr>
        <p:spPr>
          <a:xfrm>
            <a:off x="609599" y="6443464"/>
            <a:ext cx="357518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971600" y="3501008"/>
            <a:ext cx="0" cy="32496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Kép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349" y="3933056"/>
            <a:ext cx="2510408" cy="2510408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4865341" y="638132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(0, </a:t>
            </a:r>
            <a:r>
              <a:rPr lang="hu-HU" dirty="0" err="1" smtClean="0"/>
              <a:t>0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7373139" y="6381328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(1, 0)</a:t>
            </a:r>
            <a:endParaRPr lang="hu-HU" dirty="0"/>
          </a:p>
        </p:txBody>
      </p:sp>
      <p:sp>
        <p:nvSpPr>
          <p:cNvPr id="24" name="Szövegdoboz 23"/>
          <p:cNvSpPr txBox="1"/>
          <p:nvPr/>
        </p:nvSpPr>
        <p:spPr>
          <a:xfrm>
            <a:off x="7340000" y="391631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(1, 1)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4865341" y="391570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(0, </a:t>
            </a:r>
            <a:r>
              <a:rPr lang="hu-HU" dirty="0"/>
              <a:t>1</a:t>
            </a:r>
            <a:r>
              <a:rPr lang="hu-HU" dirty="0" smtClean="0"/>
              <a:t>)</a:t>
            </a:r>
            <a:endParaRPr lang="hu-HU" dirty="0"/>
          </a:p>
        </p:txBody>
      </p:sp>
      <p:cxnSp>
        <p:nvCxnSpPr>
          <p:cNvPr id="26" name="Egyenes összekötő nyíllal 25"/>
          <p:cNvCxnSpPr/>
          <p:nvPr/>
        </p:nvCxnSpPr>
        <p:spPr>
          <a:xfrm>
            <a:off x="4575348" y="6443464"/>
            <a:ext cx="357518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V="1">
            <a:off x="4937349" y="3501008"/>
            <a:ext cx="0" cy="32496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7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textúra egyéb tulajdonságai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fontosabb textúra paraméterek</a:t>
            </a:r>
          </a:p>
          <a:p>
            <a:pPr lvl="1"/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filterMode</a:t>
            </a:r>
            <a:r>
              <a:rPr lang="hu-HU" dirty="0" smtClean="0"/>
              <a:t>:</a:t>
            </a:r>
          </a:p>
          <a:p>
            <a:pPr lvl="2"/>
            <a:r>
              <a:rPr lang="hu-HU" dirty="0" smtClean="0"/>
              <a:t>Ha nem egész indexről akarunk olvasni egy képben, akkor a végső érték hogy legyen meghatározva (grafikában interpoláció).</a:t>
            </a:r>
          </a:p>
          <a:p>
            <a:pPr lvl="3"/>
            <a:r>
              <a:rPr lang="hu-HU" dirty="0" err="1" smtClean="0"/>
              <a:t>cudaFilterModePoint</a:t>
            </a:r>
            <a:r>
              <a:rPr lang="hu-HU" dirty="0" smtClean="0"/>
              <a:t>: legközelebbi pont interpoláció</a:t>
            </a:r>
          </a:p>
          <a:p>
            <a:pPr lvl="3"/>
            <a:r>
              <a:rPr lang="hu-HU" dirty="0" err="1" smtClean="0"/>
              <a:t>cudaFilterModeLinear</a:t>
            </a:r>
            <a:r>
              <a:rPr lang="hu-HU" dirty="0" smtClean="0"/>
              <a:t>: lineáris interpoláció</a:t>
            </a:r>
            <a:endParaRPr lang="hu-HU" dirty="0"/>
          </a:p>
        </p:txBody>
      </p:sp>
      <p:pic>
        <p:nvPicPr>
          <p:cNvPr id="4102" name="Picture 6" descr="http://upload.wikimedia.org/wikipedia/commons/thumb/9/91/Bilinear_interpolation_visualisation.svg/428px-Bilinear_interpolation_visualisa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2224448" cy="311318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églalap 5"/>
          <p:cNvSpPr/>
          <p:nvPr/>
        </p:nvSpPr>
        <p:spPr>
          <a:xfrm>
            <a:off x="2029505" y="4381948"/>
            <a:ext cx="3168352" cy="23042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2655363" y="4941168"/>
            <a:ext cx="19166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2655363" y="6041363"/>
            <a:ext cx="19166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3059832" y="4509120"/>
            <a:ext cx="0" cy="18722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211960" y="4509120"/>
            <a:ext cx="0" cy="18722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2267744" y="4494436"/>
            <a:ext cx="95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(x</a:t>
            </a:r>
            <a:r>
              <a:rPr lang="hu-HU" baseline="-25000" dirty="0" smtClean="0">
                <a:solidFill>
                  <a:schemeClr val="bg1"/>
                </a:solidFill>
              </a:rPr>
              <a:t>1</a:t>
            </a:r>
            <a:r>
              <a:rPr lang="hu-HU" dirty="0" smtClean="0">
                <a:solidFill>
                  <a:schemeClr val="bg1"/>
                </a:solidFill>
              </a:rPr>
              <a:t>, y</a:t>
            </a:r>
            <a:r>
              <a:rPr lang="hu-HU" baseline="-25000" dirty="0">
                <a:solidFill>
                  <a:schemeClr val="bg1"/>
                </a:solidFill>
              </a:rPr>
              <a:t>2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4166810" y="4517281"/>
            <a:ext cx="95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(x</a:t>
            </a:r>
            <a:r>
              <a:rPr lang="hu-HU" baseline="-25000" dirty="0">
                <a:solidFill>
                  <a:schemeClr val="bg1"/>
                </a:solidFill>
              </a:rPr>
              <a:t>2</a:t>
            </a:r>
            <a:r>
              <a:rPr lang="hu-HU" dirty="0" smtClean="0">
                <a:solidFill>
                  <a:schemeClr val="bg1"/>
                </a:solidFill>
              </a:rPr>
              <a:t>, y</a:t>
            </a:r>
            <a:r>
              <a:rPr lang="hu-HU" baseline="-25000" dirty="0">
                <a:solidFill>
                  <a:schemeClr val="bg1"/>
                </a:solidFill>
              </a:rPr>
              <a:t>2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2267744" y="5983029"/>
            <a:ext cx="95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(x</a:t>
            </a:r>
            <a:r>
              <a:rPr lang="hu-HU" baseline="-25000" dirty="0" smtClean="0">
                <a:solidFill>
                  <a:schemeClr val="bg1"/>
                </a:solidFill>
              </a:rPr>
              <a:t>1</a:t>
            </a:r>
            <a:r>
              <a:rPr lang="hu-HU" dirty="0" smtClean="0">
                <a:solidFill>
                  <a:schemeClr val="bg1"/>
                </a:solidFill>
              </a:rPr>
              <a:t>, y</a:t>
            </a:r>
            <a:r>
              <a:rPr lang="hu-HU" baseline="-25000" dirty="0" smtClean="0">
                <a:solidFill>
                  <a:schemeClr val="bg1"/>
                </a:solidFill>
              </a:rPr>
              <a:t>1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4166810" y="6005874"/>
            <a:ext cx="95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(x</a:t>
            </a:r>
            <a:r>
              <a:rPr lang="hu-HU" baseline="-25000" dirty="0">
                <a:solidFill>
                  <a:schemeClr val="bg1"/>
                </a:solidFill>
              </a:rPr>
              <a:t>2</a:t>
            </a:r>
            <a:r>
              <a:rPr lang="hu-HU" dirty="0" smtClean="0">
                <a:solidFill>
                  <a:schemeClr val="bg1"/>
                </a:solidFill>
              </a:rPr>
              <a:t>, y</a:t>
            </a:r>
            <a:r>
              <a:rPr lang="hu-HU" baseline="-25000" dirty="0" smtClean="0">
                <a:solidFill>
                  <a:schemeClr val="bg1"/>
                </a:solidFill>
              </a:rPr>
              <a:t>1</a:t>
            </a:r>
            <a:r>
              <a:rPr lang="hu-HU" dirty="0" smtClean="0">
                <a:solidFill>
                  <a:schemeClr val="bg1"/>
                </a:solidFill>
              </a:rPr>
              <a:t>)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Ellipszis 18"/>
          <p:cNvSpPr/>
          <p:nvPr/>
        </p:nvSpPr>
        <p:spPr>
          <a:xfrm>
            <a:off x="3004486" y="4868374"/>
            <a:ext cx="110692" cy="127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/>
          <p:nvPr/>
        </p:nvSpPr>
        <p:spPr>
          <a:xfrm>
            <a:off x="4160725" y="4883303"/>
            <a:ext cx="110692" cy="127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/>
          <p:nvPr/>
        </p:nvSpPr>
        <p:spPr>
          <a:xfrm>
            <a:off x="4161670" y="5985938"/>
            <a:ext cx="110692" cy="127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/>
          <p:cNvSpPr/>
          <p:nvPr/>
        </p:nvSpPr>
        <p:spPr>
          <a:xfrm>
            <a:off x="3004486" y="5985938"/>
            <a:ext cx="110692" cy="127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/>
          <p:nvPr/>
        </p:nvSpPr>
        <p:spPr>
          <a:xfrm>
            <a:off x="3451210" y="5353013"/>
            <a:ext cx="110692" cy="1271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" name="Egyenes összekötő nyíllal 23"/>
          <p:cNvCxnSpPr>
            <a:endCxn id="19" idx="5"/>
          </p:cNvCxnSpPr>
          <p:nvPr/>
        </p:nvCxnSpPr>
        <p:spPr>
          <a:xfrm flipH="1" flipV="1">
            <a:off x="3098968" y="4976922"/>
            <a:ext cx="372590" cy="4196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6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textúra egyéb tulajdonságai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602360" cy="4076723"/>
          </a:xfrm>
        </p:spPr>
        <p:txBody>
          <a:bodyPr>
            <a:normAutofit/>
          </a:bodyPr>
          <a:lstStyle/>
          <a:p>
            <a:r>
              <a:rPr lang="hu-HU" dirty="0" smtClean="0"/>
              <a:t>A fontosabb textúra paraméterek</a:t>
            </a:r>
          </a:p>
          <a:p>
            <a:pPr lvl="1"/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addressMode</a:t>
            </a:r>
            <a:r>
              <a:rPr lang="hu-HU" dirty="0" smtClean="0"/>
              <a:t>:</a:t>
            </a:r>
          </a:p>
          <a:p>
            <a:pPr lvl="2"/>
            <a:r>
              <a:rPr lang="hu-HU" dirty="0" smtClean="0"/>
              <a:t>Képen kívüli koordináta olvasásakor mi történjen.</a:t>
            </a:r>
          </a:p>
          <a:p>
            <a:pPr lvl="3"/>
            <a:r>
              <a:rPr lang="hu-HU" dirty="0" err="1" smtClean="0"/>
              <a:t>cudaAddressModeClamp</a:t>
            </a:r>
            <a:r>
              <a:rPr lang="hu-HU" dirty="0" smtClean="0"/>
              <a:t>: levágás a legközelebbi koordinátára</a:t>
            </a:r>
            <a:br>
              <a:rPr lang="hu-HU" dirty="0" smtClean="0"/>
            </a:br>
            <a:r>
              <a:rPr lang="hu-HU" dirty="0" smtClean="0"/>
              <a:t>pl.: w+5 -&gt; w</a:t>
            </a:r>
          </a:p>
          <a:p>
            <a:pPr lvl="3"/>
            <a:r>
              <a:rPr lang="hu-HU" dirty="0" err="1" smtClean="0"/>
              <a:t>cudaAddressModeWrap</a:t>
            </a:r>
            <a:r>
              <a:rPr lang="hu-HU" dirty="0" smtClean="0"/>
              <a:t>: a textúra a széle után megismétlődik</a:t>
            </a:r>
          </a:p>
          <a:p>
            <a:pPr lvl="3"/>
            <a:r>
              <a:rPr lang="hu-HU" dirty="0" err="1" smtClean="0"/>
              <a:t>cudaAddressModeMirror</a:t>
            </a:r>
            <a:r>
              <a:rPr lang="hu-HU" dirty="0"/>
              <a:t>, </a:t>
            </a:r>
            <a:r>
              <a:rPr lang="hu-HU" dirty="0" err="1" smtClean="0"/>
              <a:t>cudaAddressModeBorder</a:t>
            </a:r>
            <a:endParaRPr lang="hu-HU" dirty="0" smtClean="0"/>
          </a:p>
          <a:p>
            <a:r>
              <a:rPr lang="hu-HU" dirty="0" smtClean="0"/>
              <a:t>A többi a referenciában.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100975"/>
            <a:ext cx="3159148" cy="246690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628" y="1538151"/>
            <a:ext cx="3159148" cy="246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2048</TotalTime>
  <Words>1109</Words>
  <Application>Microsoft Office PowerPoint</Application>
  <PresentationFormat>Diavetítés a képernyőre (4:3 oldalarány)</PresentationFormat>
  <Paragraphs>194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Times New Roman</vt:lpstr>
      <vt:lpstr>Trebuchet MS</vt:lpstr>
      <vt:lpstr>Verdana</vt:lpstr>
      <vt:lpstr>Wingdings 3</vt:lpstr>
      <vt:lpstr>Fazetta</vt:lpstr>
      <vt:lpstr>CUDA C/C++ programozás</vt:lpstr>
      <vt:lpstr>GPU memória fajták (emlékeztető)</vt:lpstr>
      <vt:lpstr>Textúra memória</vt:lpstr>
      <vt:lpstr>Textúrázó használata 1 Textúra referencia deklarálás</vt:lpstr>
      <vt:lpstr>Textúrázó használata 1 Textúra referencia deklarálás</vt:lpstr>
      <vt:lpstr>A textúra egyéb tulajdonságai</vt:lpstr>
      <vt:lpstr>A textúra egyéb tulajdonságai</vt:lpstr>
      <vt:lpstr>A textúra egyéb tulajdonságai</vt:lpstr>
      <vt:lpstr>A textúra egyéb tulajdonságai</vt:lpstr>
      <vt:lpstr>A 2D textúrák</vt:lpstr>
      <vt:lpstr>2D textúra kötése a képhez</vt:lpstr>
      <vt:lpstr>Textúra használata</vt:lpstr>
      <vt:lpstr>Példa 2D textúrára</vt:lpstr>
      <vt:lpstr>Egy példa textúrák használatára</vt:lpstr>
      <vt:lpstr>Ping-pong technika</vt:lpstr>
      <vt:lpstr>Pár kimaradt részlet</vt:lpstr>
      <vt:lpstr>Pár kimaradt részlet</vt:lpstr>
      <vt:lpstr>CUDA hibakezelés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CUDA C/C++ programozás</dc:title>
  <cp:lastModifiedBy>vargalg</cp:lastModifiedBy>
  <cp:revision>111</cp:revision>
  <dcterms:modified xsi:type="dcterms:W3CDTF">2014-10-07T07:32:12Z</dcterms:modified>
</cp:coreProperties>
</file>