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7" r:id="rId3"/>
    <p:sldId id="268" r:id="rId4"/>
    <p:sldId id="315" r:id="rId5"/>
    <p:sldId id="294" r:id="rId6"/>
    <p:sldId id="316" r:id="rId7"/>
    <p:sldId id="317" r:id="rId8"/>
    <p:sldId id="321" r:id="rId9"/>
    <p:sldId id="320" r:id="rId10"/>
    <p:sldId id="322" r:id="rId11"/>
    <p:sldId id="323" r:id="rId12"/>
    <p:sldId id="324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932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4473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4086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9544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5381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1914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5153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3209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302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5755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885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0051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1690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5103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553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601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4919B-4047-4DB1-8B39-23A42AEBA556}" type="datetimeFigureOut">
              <a:rPr lang="hu-HU" smtClean="0"/>
              <a:t>2013.11.18.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90650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nvidia.com/cuda/cuda-runtime-api/group__CUDART__DEVICE.html#group__CUDART__DEVICE_1g418c299b069c4803bfb7cab4943da383" TargetMode="External"/><Relationship Id="rId2" Type="http://schemas.openxmlformats.org/officeDocument/2006/relationships/hyperlink" Target="http://docs.nvidia.com/cuda/cuda-runtime-api/group__CUDART__TYPES.html#group__CUDART__TYPES_1gf599e5b8b829ce7db0f5216928f6ecb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CUDA C/</a:t>
            </a:r>
            <a:r>
              <a:rPr lang="hu-HU" dirty="0" err="1" smtClean="0"/>
              <a:t>C</a:t>
            </a:r>
            <a:r>
              <a:rPr lang="hu-HU" dirty="0" smtClean="0"/>
              <a:t>++ programozás</a:t>
            </a:r>
            <a:endParaRPr lang="en-GB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Egyéb eszköztárak vegyesen</a:t>
            </a:r>
            <a:endParaRPr lang="en-GB" dirty="0"/>
          </a:p>
        </p:txBody>
      </p:sp>
      <p:pic>
        <p:nvPicPr>
          <p:cNvPr id="4" name="Kép 3" descr="nkp-logo-finale"/>
          <p:cNvPicPr/>
          <p:nvPr/>
        </p:nvPicPr>
        <p:blipFill>
          <a:blip r:embed="rId2"/>
          <a:srcRect b="22336"/>
          <a:stretch>
            <a:fillRect/>
          </a:stretch>
        </p:blipFill>
        <p:spPr bwMode="auto">
          <a:xfrm>
            <a:off x="25901" y="5805264"/>
            <a:ext cx="1029970" cy="951865"/>
          </a:xfrm>
          <a:prstGeom prst="rect">
            <a:avLst/>
          </a:prstGeom>
          <a:noFill/>
        </p:spPr>
      </p:pic>
      <p:pic>
        <p:nvPicPr>
          <p:cNvPr id="5" name="Kép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0595" y="5803001"/>
            <a:ext cx="19907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églalap 5"/>
          <p:cNvSpPr/>
          <p:nvPr/>
        </p:nvSpPr>
        <p:spPr>
          <a:xfrm>
            <a:off x="1043699" y="639633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800" dirty="0" smtClean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segédanyag készítése a </a:t>
            </a:r>
            <a:r>
              <a:rPr lang="hu-HU" sz="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TÁMOP 4.2.4.A/2-11-1-2012-0001 Nemzeti Kiválóság Program című kiemelt projekt keretében zajlott. A projekt az Európai Unió támogatásával, az Európai Szociális Alap társfinanszírozásával valósul meg.</a:t>
            </a:r>
            <a:endParaRPr lang="hu-HU" sz="800" dirty="0"/>
          </a:p>
        </p:txBody>
      </p:sp>
    </p:spTree>
    <p:extLst>
      <p:ext uri="{BB962C8B-B14F-4D97-AF65-F5344CB8AC3E}">
        <p14:creationId xmlns:p14="http://schemas.microsoft.com/office/powerpoint/2010/main" val="285715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Több GPU használata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Ha a számítógépben több GPU is van, akkor lehet azokat felváltva/egyszerre használni.</a:t>
            </a:r>
          </a:p>
          <a:p>
            <a:r>
              <a:rPr lang="hu-HU" dirty="0" smtClean="0"/>
              <a:t>Működés:</a:t>
            </a:r>
          </a:p>
          <a:p>
            <a:pPr lvl="1"/>
            <a:r>
              <a:rPr lang="hu-HU" dirty="0" smtClean="0"/>
              <a:t>Csak ki kell választani, hogy melyik </a:t>
            </a:r>
            <a:r>
              <a:rPr lang="hu-HU" dirty="0" err="1" smtClean="0"/>
              <a:t>GPU-ra</a:t>
            </a:r>
            <a:r>
              <a:rPr lang="hu-HU" dirty="0" smtClean="0"/>
              <a:t> akarunk küldeni feladatot:</a:t>
            </a:r>
          </a:p>
          <a:p>
            <a:pPr lvl="2"/>
            <a:r>
              <a:rPr lang="hu-HU" u="sng" dirty="0" err="1">
                <a:hlinkClick r:id="rId2"/>
              </a:rPr>
              <a:t>cudaError</a:t>
            </a:r>
            <a:r>
              <a:rPr lang="hu-HU" u="sng" dirty="0">
                <a:hlinkClick r:id="rId2"/>
              </a:rPr>
              <a:t>_t</a:t>
            </a:r>
            <a:r>
              <a:rPr lang="hu-HU" dirty="0"/>
              <a:t> </a:t>
            </a:r>
            <a:r>
              <a:rPr lang="hu-HU" u="sng" dirty="0" err="1">
                <a:hlinkClick r:id="rId3"/>
              </a:rPr>
              <a:t>cudaSetDevice</a:t>
            </a:r>
            <a:r>
              <a:rPr lang="hu-HU" dirty="0"/>
              <a:t> ( int  </a:t>
            </a:r>
            <a:r>
              <a:rPr lang="hu-HU" dirty="0" err="1"/>
              <a:t>device</a:t>
            </a:r>
            <a:r>
              <a:rPr lang="hu-HU" dirty="0"/>
              <a:t> </a:t>
            </a:r>
            <a:r>
              <a:rPr lang="hu-HU" dirty="0" smtClean="0"/>
              <a:t>)</a:t>
            </a:r>
          </a:p>
          <a:p>
            <a:r>
              <a:rPr lang="hu-HU" dirty="0" smtClean="0"/>
              <a:t>Viszont figyelni kell:</a:t>
            </a:r>
          </a:p>
          <a:p>
            <a:pPr lvl="1"/>
            <a:r>
              <a:rPr lang="hu-HU" dirty="0" smtClean="0"/>
              <a:t>Az adat konzisztenciára, ha átlapoló adatokkal dolgoznak a </a:t>
            </a:r>
            <a:r>
              <a:rPr lang="hu-HU" dirty="0" err="1" smtClean="0"/>
              <a:t>GPU-k</a:t>
            </a:r>
            <a:r>
              <a:rPr lang="hu-HU" dirty="0" smtClean="0"/>
              <a:t>.</a:t>
            </a:r>
          </a:p>
          <a:p>
            <a:pPr lvl="1"/>
            <a:r>
              <a:rPr lang="hu-HU" dirty="0" smtClean="0"/>
              <a:t>A </a:t>
            </a:r>
            <a:r>
              <a:rPr lang="hu-HU" dirty="0" err="1" smtClean="0"/>
              <a:t>szinkonizációra</a:t>
            </a:r>
            <a:r>
              <a:rPr lang="hu-HU" dirty="0" smtClean="0"/>
              <a:t>.</a:t>
            </a:r>
          </a:p>
          <a:p>
            <a:pPr lvl="1"/>
            <a:r>
              <a:rPr lang="hu-HU" dirty="0" smtClean="0"/>
              <a:t>Pl.: </a:t>
            </a:r>
            <a:r>
              <a:rPr lang="hu-HU" dirty="0" err="1"/>
              <a:t>I</a:t>
            </a:r>
            <a:r>
              <a:rPr lang="hu-HU" dirty="0" err="1" smtClean="0"/>
              <a:t>taratív</a:t>
            </a:r>
            <a:r>
              <a:rPr lang="hu-HU" dirty="0" smtClean="0"/>
              <a:t> simítás több </a:t>
            </a:r>
            <a:r>
              <a:rPr lang="hu-HU" dirty="0" err="1" smtClean="0"/>
              <a:t>GPU-n</a:t>
            </a:r>
            <a:r>
              <a:rPr lang="hu-HU" dirty="0" smtClean="0"/>
              <a:t>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91700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Egyéb CUDA eszközök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CUFFT</a:t>
            </a:r>
          </a:p>
          <a:p>
            <a:pPr lvl="1"/>
            <a:r>
              <a:rPr lang="hu-HU" dirty="0" err="1" smtClean="0"/>
              <a:t>CUDA-ban</a:t>
            </a:r>
            <a:r>
              <a:rPr lang="hu-HU" dirty="0" smtClean="0"/>
              <a:t> megírt Gyors </a:t>
            </a:r>
            <a:r>
              <a:rPr lang="hu-HU" dirty="0"/>
              <a:t>F</a:t>
            </a:r>
            <a:r>
              <a:rPr lang="hu-HU" dirty="0" smtClean="0"/>
              <a:t>ourier transzformáció.</a:t>
            </a:r>
          </a:p>
          <a:p>
            <a:pPr lvl="1"/>
            <a:r>
              <a:rPr lang="hu-HU" dirty="0" smtClean="0"/>
              <a:t>Működik 1-, 2, és 3-Dimenziban.</a:t>
            </a:r>
          </a:p>
          <a:p>
            <a:pPr lvl="1"/>
            <a:r>
              <a:rPr lang="hu-HU" dirty="0" smtClean="0"/>
              <a:t>Valós, és komplex adatokra is.</a:t>
            </a:r>
          </a:p>
          <a:p>
            <a:pPr lvl="1"/>
            <a:r>
              <a:rPr lang="hu-HU" dirty="0" smtClean="0"/>
              <a:t>…</a:t>
            </a:r>
          </a:p>
          <a:p>
            <a:pPr lvl="1"/>
            <a:endParaRPr lang="hu-HU" dirty="0" smtClean="0"/>
          </a:p>
          <a:p>
            <a:r>
              <a:rPr lang="hu-HU" dirty="0" smtClean="0"/>
              <a:t>CUBLAS</a:t>
            </a:r>
          </a:p>
          <a:p>
            <a:pPr lvl="1"/>
            <a:r>
              <a:rPr lang="hu-HU" dirty="0" smtClean="0"/>
              <a:t>CUDA Basic </a:t>
            </a:r>
            <a:r>
              <a:rPr lang="hu-HU" dirty="0" err="1" smtClean="0"/>
              <a:t>Linear</a:t>
            </a:r>
            <a:r>
              <a:rPr lang="hu-HU" dirty="0" smtClean="0"/>
              <a:t> Algebra </a:t>
            </a:r>
            <a:r>
              <a:rPr lang="hu-HU" dirty="0" err="1" smtClean="0"/>
              <a:t>Subprograms</a:t>
            </a:r>
            <a:endParaRPr lang="hu-HU" dirty="0" smtClean="0"/>
          </a:p>
          <a:p>
            <a:pPr lvl="2"/>
            <a:r>
              <a:rPr lang="hu-HU" dirty="0" smtClean="0"/>
              <a:t>Lineáris algebra függvénykönyvtár </a:t>
            </a:r>
            <a:r>
              <a:rPr lang="hu-HU" dirty="0" err="1" smtClean="0"/>
              <a:t>CUDA-hoz</a:t>
            </a:r>
            <a:r>
              <a:rPr lang="hu-HU" dirty="0" smtClean="0"/>
              <a:t>.</a:t>
            </a:r>
          </a:p>
          <a:p>
            <a:pPr lvl="1"/>
            <a:r>
              <a:rPr lang="hu-HU" dirty="0" smtClean="0"/>
              <a:t>Alapvető mátrix/vektorműveletek (addíció, szorzás, stb.)</a:t>
            </a:r>
          </a:p>
          <a:p>
            <a:pPr lvl="1"/>
            <a:r>
              <a:rPr lang="hu-HU" dirty="0" smtClean="0"/>
              <a:t>Ritka mátrixok kezelése.</a:t>
            </a:r>
          </a:p>
          <a:p>
            <a:pPr lvl="1"/>
            <a:r>
              <a:rPr lang="hu-HU" dirty="0" smtClean="0"/>
              <a:t>Valós, és komplex adatok.</a:t>
            </a:r>
          </a:p>
          <a:p>
            <a:pPr lvl="1"/>
            <a:r>
              <a:rPr lang="hu-HU" dirty="0" smtClean="0"/>
              <a:t>…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67336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CUDA eszközök Kód kezelésre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Debuggerek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CUDA GDB:</a:t>
            </a:r>
          </a:p>
          <a:p>
            <a:pPr lvl="2"/>
            <a:r>
              <a:rPr lang="hu-HU" dirty="0" smtClean="0"/>
              <a:t>GNU </a:t>
            </a:r>
            <a:r>
              <a:rPr lang="hu-HU" dirty="0" err="1" smtClean="0"/>
              <a:t>debugger</a:t>
            </a:r>
            <a:r>
              <a:rPr lang="hu-HU" dirty="0" smtClean="0"/>
              <a:t> kiterjesztés </a:t>
            </a:r>
            <a:r>
              <a:rPr lang="hu-HU" dirty="0" err="1" smtClean="0"/>
              <a:t>CUDA-ra</a:t>
            </a:r>
            <a:r>
              <a:rPr lang="hu-HU" dirty="0" smtClean="0"/>
              <a:t>.</a:t>
            </a:r>
          </a:p>
          <a:p>
            <a:pPr lvl="1"/>
            <a:r>
              <a:rPr lang="hu-HU" dirty="0" smtClean="0"/>
              <a:t>Parallel </a:t>
            </a:r>
            <a:r>
              <a:rPr lang="hu-HU" dirty="0" err="1" smtClean="0"/>
              <a:t>Nsight</a:t>
            </a:r>
            <a:r>
              <a:rPr lang="hu-HU" dirty="0" smtClean="0"/>
              <a:t>:</a:t>
            </a:r>
          </a:p>
          <a:p>
            <a:pPr lvl="2"/>
            <a:r>
              <a:rPr lang="hu-HU" dirty="0" smtClean="0"/>
              <a:t>Visual </a:t>
            </a:r>
            <a:r>
              <a:rPr lang="hu-HU" dirty="0" err="1" smtClean="0"/>
              <a:t>Studio</a:t>
            </a:r>
            <a:r>
              <a:rPr lang="hu-HU" dirty="0" smtClean="0"/>
              <a:t> kiterjesztés GPU kódok </a:t>
            </a:r>
            <a:r>
              <a:rPr lang="hu-HU" dirty="0" err="1" smtClean="0"/>
              <a:t>debugolására</a:t>
            </a:r>
            <a:r>
              <a:rPr lang="hu-HU" dirty="0" smtClean="0"/>
              <a:t>.</a:t>
            </a:r>
          </a:p>
          <a:p>
            <a:endParaRPr lang="hu-HU" dirty="0"/>
          </a:p>
          <a:p>
            <a:r>
              <a:rPr lang="hu-HU" dirty="0" smtClean="0"/>
              <a:t>Kód elemzők:</a:t>
            </a:r>
          </a:p>
          <a:p>
            <a:pPr lvl="1"/>
            <a:r>
              <a:rPr lang="hu-HU" smtClean="0"/>
              <a:t>CUDA </a:t>
            </a:r>
            <a:r>
              <a:rPr lang="hu-HU" dirty="0" smtClean="0"/>
              <a:t>Visual </a:t>
            </a:r>
            <a:r>
              <a:rPr lang="hu-HU" dirty="0" err="1" smtClean="0"/>
              <a:t>Profiler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751009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Ami eddig kimaradt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Események</a:t>
            </a:r>
          </a:p>
          <a:p>
            <a:endParaRPr lang="hu-HU" dirty="0" smtClean="0"/>
          </a:p>
          <a:p>
            <a:r>
              <a:rPr lang="hu-HU" dirty="0" err="1" smtClean="0"/>
              <a:t>Sztream-ek</a:t>
            </a:r>
            <a:endParaRPr lang="hu-HU" dirty="0" smtClean="0"/>
          </a:p>
          <a:p>
            <a:endParaRPr lang="hu-HU" dirty="0"/>
          </a:p>
          <a:p>
            <a:r>
              <a:rPr lang="hu-HU" dirty="0" smtClean="0"/>
              <a:t>Fejlett memóriakezelés</a:t>
            </a:r>
          </a:p>
          <a:p>
            <a:endParaRPr lang="hu-HU" dirty="0" smtClean="0"/>
          </a:p>
          <a:p>
            <a:r>
              <a:rPr lang="hu-HU" dirty="0" smtClean="0"/>
              <a:t>Több GPU használata</a:t>
            </a:r>
          </a:p>
          <a:p>
            <a:endParaRPr lang="hu-HU" dirty="0" smtClean="0"/>
          </a:p>
          <a:p>
            <a:r>
              <a:rPr lang="hu-HU" dirty="0" smtClean="0"/>
              <a:t>Egyéb CUDA eszközök</a:t>
            </a:r>
          </a:p>
          <a:p>
            <a:pPr lvl="1"/>
            <a:endParaRPr lang="hu-HU" dirty="0" smtClean="0"/>
          </a:p>
          <a:p>
            <a:endParaRPr lang="hu-HU" dirty="0" smtClean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4100976"/>
            <a:ext cx="3580525" cy="2049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49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Események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CUDA programokban létrehozhatunk eseményeket.</a:t>
            </a:r>
          </a:p>
          <a:p>
            <a:r>
              <a:rPr lang="hu-HU" dirty="0" smtClean="0"/>
              <a:t>Az kód adott pontján lehet rögzíteni őket.</a:t>
            </a:r>
          </a:p>
          <a:p>
            <a:pPr lvl="1"/>
            <a:r>
              <a:rPr lang="hu-HU" dirty="0" smtClean="0"/>
              <a:t>A kódban </a:t>
            </a:r>
            <a:r>
              <a:rPr lang="hu-HU" dirty="0" err="1" smtClean="0"/>
              <a:t>szinkronizációs</a:t>
            </a:r>
            <a:r>
              <a:rPr lang="hu-HU" dirty="0" smtClean="0"/>
              <a:t> pontok tehetők, amik megvárják az egyes események bekövetkezését.</a:t>
            </a:r>
          </a:p>
          <a:p>
            <a:pPr lvl="1"/>
            <a:r>
              <a:rPr lang="hu-HU" dirty="0" smtClean="0"/>
              <a:t>Időbélyegzővel ellátottak.</a:t>
            </a:r>
            <a:endParaRPr lang="hu-HU" dirty="0"/>
          </a:p>
          <a:p>
            <a:r>
              <a:rPr lang="hu-HU" dirty="0" smtClean="0"/>
              <a:t>Kiválóan használhatóak:</a:t>
            </a:r>
          </a:p>
          <a:p>
            <a:pPr lvl="1"/>
            <a:r>
              <a:rPr lang="hu-HU" dirty="0" err="1" smtClean="0"/>
              <a:t>Szinkronizációra</a:t>
            </a:r>
            <a:r>
              <a:rPr lang="hu-HU" dirty="0" smtClean="0"/>
              <a:t>,</a:t>
            </a:r>
          </a:p>
          <a:p>
            <a:pPr lvl="1"/>
            <a:r>
              <a:rPr lang="hu-HU" dirty="0" smtClean="0"/>
              <a:t>Időmérésre</a:t>
            </a:r>
          </a:p>
          <a:p>
            <a:pPr lvl="1"/>
            <a:endParaRPr lang="hu-HU" dirty="0" smtClean="0"/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645024"/>
            <a:ext cx="2376264" cy="2867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81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Események kezelése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598" y="2160590"/>
            <a:ext cx="6698705" cy="3880773"/>
          </a:xfrm>
        </p:spPr>
        <p:txBody>
          <a:bodyPr>
            <a:normAutofit fontScale="77500" lnSpcReduction="20000"/>
          </a:bodyPr>
          <a:lstStyle/>
          <a:p>
            <a:r>
              <a:rPr lang="hu-HU" dirty="0" smtClean="0"/>
              <a:t>Deklarálás:</a:t>
            </a:r>
          </a:p>
          <a:p>
            <a:pPr lvl="1"/>
            <a:r>
              <a:rPr lang="hu-HU" dirty="0" err="1" smtClean="0"/>
              <a:t>cudaEvent</a:t>
            </a:r>
            <a:r>
              <a:rPr lang="hu-HU" dirty="0" smtClean="0"/>
              <a:t>_t típusú adattaggal.</a:t>
            </a:r>
          </a:p>
          <a:p>
            <a:r>
              <a:rPr lang="hu-HU" dirty="0" smtClean="0"/>
              <a:t>Létrehozás:</a:t>
            </a:r>
            <a:endParaRPr lang="hu-HU" dirty="0"/>
          </a:p>
          <a:p>
            <a:pPr lvl="1">
              <a:tabLst>
                <a:tab pos="2871788" algn="l"/>
              </a:tabLst>
            </a:pPr>
            <a:r>
              <a:rPr lang="hu-HU" dirty="0" err="1"/>
              <a:t>cudaError</a:t>
            </a:r>
            <a:r>
              <a:rPr lang="hu-HU" dirty="0"/>
              <a:t>_t </a:t>
            </a:r>
            <a:r>
              <a:rPr lang="hu-HU" dirty="0" err="1"/>
              <a:t>cudaEventCreate</a:t>
            </a:r>
            <a:r>
              <a:rPr lang="hu-HU" dirty="0"/>
              <a:t> </a:t>
            </a:r>
            <a:r>
              <a:rPr lang="hu-HU" dirty="0" smtClean="0"/>
              <a:t>(	</a:t>
            </a:r>
            <a:r>
              <a:rPr lang="hu-HU" dirty="0" err="1" smtClean="0"/>
              <a:t>cudaEvent</a:t>
            </a:r>
            <a:r>
              <a:rPr lang="hu-HU" dirty="0" smtClean="0"/>
              <a:t>_</a:t>
            </a:r>
            <a:r>
              <a:rPr lang="hu-HU" dirty="0" err="1" smtClean="0"/>
              <a:t>t</a:t>
            </a:r>
            <a:r>
              <a:rPr lang="hu-HU" dirty="0"/>
              <a:t>* </a:t>
            </a:r>
            <a:r>
              <a:rPr lang="hu-HU" dirty="0" err="1"/>
              <a:t>event</a:t>
            </a:r>
            <a:r>
              <a:rPr lang="hu-HU" dirty="0"/>
              <a:t> </a:t>
            </a:r>
            <a:r>
              <a:rPr lang="hu-HU" dirty="0" smtClean="0"/>
              <a:t>)</a:t>
            </a:r>
          </a:p>
          <a:p>
            <a:r>
              <a:rPr lang="hu-HU" dirty="0" smtClean="0"/>
              <a:t>Rögzítés:</a:t>
            </a:r>
          </a:p>
          <a:p>
            <a:pPr lvl="1">
              <a:tabLst>
                <a:tab pos="2871788" algn="l"/>
              </a:tabLst>
            </a:pPr>
            <a:r>
              <a:rPr lang="hu-HU" dirty="0" err="1"/>
              <a:t>cudaError</a:t>
            </a:r>
            <a:r>
              <a:rPr lang="hu-HU" dirty="0"/>
              <a:t>_t </a:t>
            </a:r>
            <a:r>
              <a:rPr lang="hu-HU" dirty="0" err="1"/>
              <a:t>cudaEventRecord</a:t>
            </a:r>
            <a:r>
              <a:rPr lang="hu-HU" dirty="0"/>
              <a:t> </a:t>
            </a:r>
            <a:r>
              <a:rPr lang="hu-HU" dirty="0" smtClean="0"/>
              <a:t>(	</a:t>
            </a:r>
            <a:r>
              <a:rPr lang="hu-HU" dirty="0" err="1" smtClean="0"/>
              <a:t>cudaEvent</a:t>
            </a:r>
            <a:r>
              <a:rPr lang="hu-HU" dirty="0" smtClean="0"/>
              <a:t>_</a:t>
            </a:r>
            <a:r>
              <a:rPr lang="hu-HU" dirty="0" err="1" smtClean="0"/>
              <a:t>t</a:t>
            </a:r>
            <a:r>
              <a:rPr lang="hu-HU" dirty="0" smtClean="0"/>
              <a:t> </a:t>
            </a:r>
            <a:r>
              <a:rPr lang="hu-HU" dirty="0" err="1"/>
              <a:t>event</a:t>
            </a:r>
            <a:r>
              <a:rPr lang="hu-HU" dirty="0"/>
              <a:t>,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	</a:t>
            </a:r>
            <a:r>
              <a:rPr lang="hu-HU" dirty="0" err="1" smtClean="0"/>
              <a:t>cudaStream</a:t>
            </a:r>
            <a:r>
              <a:rPr lang="hu-HU" dirty="0" smtClean="0"/>
              <a:t>_</a:t>
            </a:r>
            <a:r>
              <a:rPr lang="hu-HU" dirty="0" err="1" smtClean="0"/>
              <a:t>t</a:t>
            </a:r>
            <a:r>
              <a:rPr lang="hu-HU" dirty="0" smtClean="0"/>
              <a:t> </a:t>
            </a:r>
            <a:r>
              <a:rPr lang="hu-HU" dirty="0" err="1"/>
              <a:t>stream</a:t>
            </a:r>
            <a:r>
              <a:rPr lang="hu-HU" dirty="0"/>
              <a:t> = 0 )</a:t>
            </a:r>
            <a:endParaRPr lang="hu-HU" dirty="0" smtClean="0"/>
          </a:p>
          <a:p>
            <a:r>
              <a:rPr lang="hu-HU" dirty="0" smtClean="0"/>
              <a:t>Egyéb (időmérés):</a:t>
            </a:r>
          </a:p>
          <a:p>
            <a:pPr lvl="1">
              <a:tabLst>
                <a:tab pos="3314700" algn="l"/>
              </a:tabLst>
            </a:pPr>
            <a:r>
              <a:rPr lang="hu-HU" dirty="0" err="1"/>
              <a:t>cudaError</a:t>
            </a:r>
            <a:r>
              <a:rPr lang="hu-HU" dirty="0"/>
              <a:t>_t </a:t>
            </a:r>
            <a:r>
              <a:rPr lang="hu-HU" dirty="0" err="1"/>
              <a:t>cudaEventElapsedTime</a:t>
            </a:r>
            <a:r>
              <a:rPr lang="hu-HU" dirty="0"/>
              <a:t> </a:t>
            </a:r>
            <a:r>
              <a:rPr lang="hu-HU" dirty="0" smtClean="0"/>
              <a:t>(	</a:t>
            </a:r>
            <a:r>
              <a:rPr lang="hu-HU" dirty="0" err="1" smtClean="0"/>
              <a:t>float</a:t>
            </a:r>
            <a:r>
              <a:rPr lang="hu-HU" dirty="0"/>
              <a:t>* </a:t>
            </a:r>
            <a:r>
              <a:rPr lang="hu-HU" dirty="0" err="1" smtClean="0"/>
              <a:t>ms</a:t>
            </a:r>
            <a:r>
              <a:rPr lang="hu-HU" dirty="0" smtClean="0"/>
              <a:t>,</a:t>
            </a:r>
            <a:br>
              <a:rPr lang="hu-HU" dirty="0" smtClean="0"/>
            </a:br>
            <a:r>
              <a:rPr lang="hu-HU" dirty="0" smtClean="0"/>
              <a:t>	</a:t>
            </a:r>
            <a:r>
              <a:rPr lang="hu-HU" dirty="0" err="1" smtClean="0"/>
              <a:t>cudaEvent</a:t>
            </a:r>
            <a:r>
              <a:rPr lang="hu-HU" dirty="0" smtClean="0"/>
              <a:t>_</a:t>
            </a:r>
            <a:r>
              <a:rPr lang="hu-HU" dirty="0" err="1" smtClean="0"/>
              <a:t>t</a:t>
            </a:r>
            <a:r>
              <a:rPr lang="hu-HU" dirty="0" smtClean="0"/>
              <a:t> start,</a:t>
            </a:r>
            <a:br>
              <a:rPr lang="hu-HU" dirty="0" smtClean="0"/>
            </a:br>
            <a:r>
              <a:rPr lang="hu-HU" dirty="0" smtClean="0"/>
              <a:t>	</a:t>
            </a:r>
            <a:r>
              <a:rPr lang="hu-HU" dirty="0" err="1" smtClean="0"/>
              <a:t>cudaEvent</a:t>
            </a:r>
            <a:r>
              <a:rPr lang="hu-HU" dirty="0" smtClean="0"/>
              <a:t>_t </a:t>
            </a:r>
            <a:r>
              <a:rPr lang="hu-HU" dirty="0"/>
              <a:t>end </a:t>
            </a:r>
            <a:r>
              <a:rPr lang="hu-HU" dirty="0" smtClean="0"/>
              <a:t>)</a:t>
            </a:r>
          </a:p>
          <a:p>
            <a:r>
              <a:rPr lang="hu-HU" dirty="0" smtClean="0"/>
              <a:t>Megszűntetés:</a:t>
            </a:r>
          </a:p>
          <a:p>
            <a:pPr lvl="1">
              <a:tabLst>
                <a:tab pos="2957513" algn="l"/>
              </a:tabLst>
            </a:pPr>
            <a:r>
              <a:rPr lang="hu-HU" dirty="0" err="1"/>
              <a:t>cudaError</a:t>
            </a:r>
            <a:r>
              <a:rPr lang="hu-HU" dirty="0"/>
              <a:t>_t </a:t>
            </a:r>
            <a:r>
              <a:rPr lang="hu-HU" dirty="0" err="1"/>
              <a:t>cudaEventDestroy</a:t>
            </a:r>
            <a:r>
              <a:rPr lang="hu-HU" dirty="0"/>
              <a:t> </a:t>
            </a:r>
            <a:r>
              <a:rPr lang="hu-HU" dirty="0" smtClean="0"/>
              <a:t>(	</a:t>
            </a:r>
            <a:r>
              <a:rPr lang="hu-HU" dirty="0" err="1" smtClean="0"/>
              <a:t>cudaEvent</a:t>
            </a:r>
            <a:r>
              <a:rPr lang="hu-HU" dirty="0" smtClean="0"/>
              <a:t>_</a:t>
            </a:r>
            <a:r>
              <a:rPr lang="hu-HU" dirty="0" err="1" smtClean="0"/>
              <a:t>t</a:t>
            </a:r>
            <a:r>
              <a:rPr lang="hu-HU" dirty="0" smtClean="0"/>
              <a:t> </a:t>
            </a:r>
            <a:r>
              <a:rPr lang="hu-HU" dirty="0" err="1"/>
              <a:t>event</a:t>
            </a:r>
            <a:r>
              <a:rPr lang="hu-HU" dirty="0"/>
              <a:t> </a:t>
            </a:r>
            <a:r>
              <a:rPr lang="hu-HU" dirty="0" smtClean="0"/>
              <a:t>)</a:t>
            </a:r>
          </a:p>
          <a:p>
            <a:r>
              <a:rPr lang="hu-HU" dirty="0" smtClean="0"/>
              <a:t>Esemény bevárása:</a:t>
            </a:r>
          </a:p>
          <a:p>
            <a:pPr lvl="1"/>
            <a:r>
              <a:rPr lang="hu-HU" dirty="0" err="1"/>
              <a:t>cudaError</a:t>
            </a:r>
            <a:r>
              <a:rPr lang="hu-HU" dirty="0"/>
              <a:t>_t </a:t>
            </a:r>
            <a:r>
              <a:rPr lang="hu-HU" dirty="0" err="1"/>
              <a:t>cudaEventSynchronize</a:t>
            </a:r>
            <a:r>
              <a:rPr lang="hu-HU" dirty="0"/>
              <a:t> </a:t>
            </a:r>
            <a:r>
              <a:rPr lang="hu-HU" dirty="0" smtClean="0"/>
              <a:t>( </a:t>
            </a:r>
            <a:r>
              <a:rPr lang="hu-HU" dirty="0" err="1" smtClean="0"/>
              <a:t>cudaEvent</a:t>
            </a:r>
            <a:r>
              <a:rPr lang="hu-HU" dirty="0" smtClean="0"/>
              <a:t>_</a:t>
            </a:r>
            <a:r>
              <a:rPr lang="hu-HU" dirty="0" err="1" smtClean="0"/>
              <a:t>t</a:t>
            </a:r>
            <a:r>
              <a:rPr lang="hu-HU" dirty="0" smtClean="0"/>
              <a:t> </a:t>
            </a:r>
            <a:r>
              <a:rPr lang="hu-HU" dirty="0" err="1"/>
              <a:t>event</a:t>
            </a:r>
            <a:r>
              <a:rPr lang="hu-HU" dirty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3791163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Példa eseményhasználatára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Kernel futási idejének </a:t>
            </a:r>
            <a:r>
              <a:rPr lang="hu-HU" dirty="0" err="1" smtClean="0"/>
              <a:t>mérese</a:t>
            </a:r>
            <a:r>
              <a:rPr lang="hu-HU" dirty="0" smtClean="0"/>
              <a:t>: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043608" y="2686268"/>
            <a:ext cx="5985712" cy="3970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...</a:t>
            </a:r>
          </a:p>
          <a:p>
            <a:endParaRPr lang="hu-HU" sz="12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2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nt </a:t>
            </a:r>
            <a:r>
              <a:rPr lang="hu-H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main(...) {</a:t>
            </a:r>
          </a:p>
          <a:p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2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cudaEvent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_t </a:t>
            </a:r>
            <a:r>
              <a:rPr lang="hu-H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start, stop;</a:t>
            </a:r>
          </a:p>
          <a:p>
            <a:r>
              <a:rPr lang="hu-HU" sz="12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hu-HU" sz="12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hu-HU" sz="12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ellapsedTime</a:t>
            </a:r>
            <a:r>
              <a:rPr lang="hu-H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hu-HU" sz="1200" b="1" dirty="0">
              <a:solidFill>
                <a:schemeClr val="accent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200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cudaEventCreate</a:t>
            </a:r>
            <a:r>
              <a:rPr lang="hu-H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200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&amp;start</a:t>
            </a:r>
            <a:r>
              <a:rPr lang="hu-H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hu-HU" sz="12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2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cudaEventCreate</a:t>
            </a:r>
            <a:r>
              <a:rPr lang="hu-H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2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hu-HU" sz="1200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</a:t>
            </a:r>
            <a:r>
              <a:rPr lang="hu-H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hu-HU" sz="1200" b="1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...</a:t>
            </a:r>
          </a:p>
          <a:p>
            <a:endParaRPr lang="hu-HU" sz="1200" b="1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200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cudaEventRecord</a:t>
            </a:r>
            <a:r>
              <a:rPr lang="hu-H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(start, 0);</a:t>
            </a:r>
            <a:endParaRPr lang="hu-HU" sz="12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hu-HU" sz="1200" b="1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kernel&lt;&lt;&lt; ... &gt;&gt;&gt;( ... );</a:t>
            </a:r>
          </a:p>
          <a:p>
            <a:endParaRPr lang="hu-HU" sz="1200" b="1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200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cudaEventRecord</a:t>
            </a:r>
            <a:r>
              <a:rPr lang="hu-H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(stop, </a:t>
            </a:r>
            <a:r>
              <a:rPr lang="hu-H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hu-H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hu-H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200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cudaEventSynchronize</a:t>
            </a:r>
            <a:r>
              <a:rPr lang="hu-H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(stop)</a:t>
            </a:r>
            <a:endParaRPr lang="hu-HU" sz="12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200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cudaEllapsedTime</a:t>
            </a:r>
            <a:r>
              <a:rPr lang="hu-H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200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&amp;ellapsedTime</a:t>
            </a:r>
            <a:r>
              <a:rPr lang="hu-H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start, stop);</a:t>
            </a:r>
          </a:p>
          <a:p>
            <a:endParaRPr lang="hu-HU" sz="12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2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...</a:t>
            </a:r>
          </a:p>
          <a:p>
            <a:r>
              <a:rPr lang="hu-HU" sz="12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1314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Page-locked-</a:t>
            </a:r>
            <a:r>
              <a:rPr lang="hu-HU" dirty="0" smtClean="0"/>
              <a:t>, </a:t>
            </a:r>
            <a:r>
              <a:rPr lang="hu-HU" dirty="0" err="1" smtClean="0"/>
              <a:t>Mapped-</a:t>
            </a:r>
            <a:r>
              <a:rPr lang="hu-HU" dirty="0" smtClean="0"/>
              <a:t> </a:t>
            </a:r>
            <a:r>
              <a:rPr lang="hu-HU" dirty="0" err="1" smtClean="0"/>
              <a:t>memory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A CUDA a központi memória kezeléséhez is ad extra eszközöket a </a:t>
            </a:r>
            <a:r>
              <a:rPr lang="hu-HU" dirty="0" err="1" smtClean="0"/>
              <a:t>cudaHostAlloc</a:t>
            </a:r>
            <a:r>
              <a:rPr lang="hu-HU" dirty="0" smtClean="0"/>
              <a:t> függvénnyel.</a:t>
            </a:r>
          </a:p>
          <a:p>
            <a:pPr lvl="1"/>
            <a:r>
              <a:rPr lang="hu-HU" dirty="0" smtClean="0"/>
              <a:t>„</a:t>
            </a:r>
            <a:r>
              <a:rPr lang="hu-HU" dirty="0" err="1" smtClean="0"/>
              <a:t>Page</a:t>
            </a:r>
            <a:r>
              <a:rPr lang="hu-HU" dirty="0" err="1"/>
              <a:t>-</a:t>
            </a:r>
            <a:r>
              <a:rPr lang="hu-HU" dirty="0" err="1" smtClean="0"/>
              <a:t>locked</a:t>
            </a:r>
            <a:r>
              <a:rPr lang="hu-HU" dirty="0" smtClean="0"/>
              <a:t>” memória.</a:t>
            </a:r>
          </a:p>
          <a:p>
            <a:pPr lvl="2"/>
            <a:r>
              <a:rPr lang="hu-HU" dirty="0" smtClean="0"/>
              <a:t>Nem lapozható memóriaterület a központi memóriába.</a:t>
            </a:r>
          </a:p>
          <a:p>
            <a:pPr lvl="2"/>
            <a:r>
              <a:rPr lang="hu-HU" dirty="0" smtClean="0"/>
              <a:t>Nem kerül ki a háttértárra, ezért nem kell várni az elérésekkor.</a:t>
            </a:r>
          </a:p>
          <a:p>
            <a:pPr lvl="2"/>
            <a:r>
              <a:rPr lang="hu-HU" dirty="0" smtClean="0"/>
              <a:t>A GPU nem vár a lapozásra</a:t>
            </a:r>
          </a:p>
          <a:p>
            <a:pPr lvl="1"/>
            <a:r>
              <a:rPr lang="hu-HU" dirty="0" smtClean="0"/>
              <a:t>„</a:t>
            </a:r>
            <a:r>
              <a:rPr lang="hu-HU" dirty="0" err="1" smtClean="0"/>
              <a:t>Mapped</a:t>
            </a:r>
            <a:r>
              <a:rPr lang="hu-HU" dirty="0" smtClean="0"/>
              <a:t>” (</a:t>
            </a:r>
            <a:r>
              <a:rPr lang="hu-HU" dirty="0" err="1" smtClean="0"/>
              <a:t>zero-copy</a:t>
            </a:r>
            <a:r>
              <a:rPr lang="hu-HU" dirty="0" smtClean="0"/>
              <a:t>) memória:</a:t>
            </a:r>
          </a:p>
          <a:p>
            <a:pPr lvl="2"/>
            <a:r>
              <a:rPr lang="hu-HU" dirty="0" smtClean="0"/>
              <a:t>A központi memóriában található nem lapozható memória.</a:t>
            </a:r>
          </a:p>
          <a:p>
            <a:pPr lvl="2"/>
            <a:r>
              <a:rPr lang="hu-HU" dirty="0" smtClean="0"/>
              <a:t>A GPU kernel közvetlenül is képes elérni (olvasni/írni)</a:t>
            </a:r>
          </a:p>
          <a:p>
            <a:pPr lvl="2"/>
            <a:r>
              <a:rPr lang="hu-HU" dirty="0" smtClean="0"/>
              <a:t>Gyorsítja a programot, ha egy adatra csak egyszer van szükség.</a:t>
            </a:r>
            <a:endParaRPr lang="hu-HU" dirty="0"/>
          </a:p>
          <a:p>
            <a:pPr lvl="3"/>
            <a:r>
              <a:rPr lang="hu-HU" dirty="0" smtClean="0"/>
              <a:t>(Illetve, ha a </a:t>
            </a:r>
            <a:r>
              <a:rPr lang="hu-HU" dirty="0" err="1" smtClean="0"/>
              <a:t>GPU-nak</a:t>
            </a:r>
            <a:r>
              <a:rPr lang="hu-HU" dirty="0" smtClean="0"/>
              <a:t> nincs dedikált memóriája)</a:t>
            </a:r>
          </a:p>
        </p:txBody>
      </p:sp>
    </p:spTree>
    <p:extLst>
      <p:ext uri="{BB962C8B-B14F-4D97-AF65-F5344CB8AC3E}">
        <p14:creationId xmlns:p14="http://schemas.microsoft.com/office/powerpoint/2010/main" val="1236841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CUDA </a:t>
            </a:r>
            <a:r>
              <a:rPr lang="hu-HU" dirty="0" err="1" smtClean="0"/>
              <a:t>stream-ek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Egyes </a:t>
            </a:r>
            <a:r>
              <a:rPr lang="hu-HU" dirty="0" err="1" smtClean="0"/>
              <a:t>GPU-k</a:t>
            </a:r>
            <a:r>
              <a:rPr lang="hu-HU" dirty="0" smtClean="0"/>
              <a:t> képesek aszinkron módon párhuzamosan futtatni egy kernelt, és egy, vagy több memóriamozgató műveletet végezni.</a:t>
            </a:r>
          </a:p>
          <a:p>
            <a:pPr lvl="1"/>
            <a:r>
              <a:rPr lang="hu-HU" dirty="0" smtClean="0"/>
              <a:t>„</a:t>
            </a:r>
            <a:r>
              <a:rPr lang="hu-HU" dirty="0" err="1" smtClean="0"/>
              <a:t>Device</a:t>
            </a:r>
            <a:r>
              <a:rPr lang="hu-HU" dirty="0" smtClean="0"/>
              <a:t> Overlap” paraméter.</a:t>
            </a:r>
          </a:p>
          <a:p>
            <a:r>
              <a:rPr lang="hu-HU" dirty="0" smtClean="0"/>
              <a:t>A programok működését felgyorsíthatjuk, ha párhuzamosíthatunk bizonyos műveleteket.</a:t>
            </a:r>
          </a:p>
          <a:p>
            <a:r>
              <a:rPr lang="hu-HU" dirty="0" smtClean="0"/>
              <a:t>Ennek a kihasználásához CUDA </a:t>
            </a:r>
            <a:r>
              <a:rPr lang="hu-HU" dirty="0" err="1" smtClean="0"/>
              <a:t>stream-ek</a:t>
            </a:r>
            <a:r>
              <a:rPr lang="hu-HU" dirty="0" smtClean="0"/>
              <a:t> definiálhatóak.</a:t>
            </a:r>
          </a:p>
          <a:p>
            <a:pPr lvl="1"/>
            <a:r>
              <a:rPr lang="hu-HU" dirty="0" smtClean="0"/>
              <a:t>Egymástól független utasítás sorozatok sorok.</a:t>
            </a:r>
          </a:p>
          <a:p>
            <a:pPr lvl="1"/>
            <a:r>
              <a:rPr lang="hu-HU" dirty="0" smtClean="0"/>
              <a:t>Átlapolva működhetnek.</a:t>
            </a:r>
          </a:p>
          <a:p>
            <a:r>
              <a:rPr lang="hu-HU" dirty="0" smtClean="0"/>
              <a:t>De nem mindig gyorsít a kódon.</a:t>
            </a:r>
          </a:p>
          <a:p>
            <a:pPr lvl="1"/>
            <a:r>
              <a:rPr lang="hu-HU" dirty="0" smtClean="0"/>
              <a:t>Körültekintően kell vele bánni.</a:t>
            </a:r>
          </a:p>
        </p:txBody>
      </p:sp>
    </p:spTree>
    <p:extLst>
      <p:ext uri="{BB962C8B-B14F-4D97-AF65-F5344CB8AC3E}">
        <p14:creationId xmlns:p14="http://schemas.microsoft.com/office/powerpoint/2010/main" val="3842182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Stream</a:t>
            </a:r>
            <a:r>
              <a:rPr lang="hu-HU" dirty="0" smtClean="0"/>
              <a:t> példa egy szálon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2 vektorpár összeadás: a+b = c, d+e = </a:t>
            </a:r>
            <a:r>
              <a:rPr lang="hu-HU" dirty="0" err="1" smtClean="0"/>
              <a:t>e</a:t>
            </a:r>
            <a:endParaRPr lang="hu-HU" dirty="0" smtClean="0"/>
          </a:p>
        </p:txBody>
      </p:sp>
      <p:sp>
        <p:nvSpPr>
          <p:cNvPr id="4" name="Téglalap 3"/>
          <p:cNvSpPr/>
          <p:nvPr/>
        </p:nvSpPr>
        <p:spPr>
          <a:xfrm>
            <a:off x="395536" y="2636912"/>
            <a:ext cx="4104456" cy="403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dirty="0" smtClean="0"/>
              <a:t>utasítások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4860032" y="2636912"/>
            <a:ext cx="4104456" cy="403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dirty="0" smtClean="0"/>
              <a:t>GPU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5004045" y="3068960"/>
            <a:ext cx="1903695" cy="34563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dirty="0" err="1" smtClean="0"/>
              <a:t>Mem</a:t>
            </a:r>
            <a:r>
              <a:rPr lang="hu-HU" dirty="0" smtClean="0"/>
              <a:t>. </a:t>
            </a:r>
            <a:r>
              <a:rPr lang="hu-HU" dirty="0" err="1"/>
              <a:t>k</a:t>
            </a:r>
            <a:r>
              <a:rPr lang="hu-HU" dirty="0" err="1" smtClean="0"/>
              <a:t>ez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6984200" y="3068960"/>
            <a:ext cx="1903831" cy="346265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dirty="0" smtClean="0"/>
              <a:t>Kernel </a:t>
            </a:r>
            <a:r>
              <a:rPr lang="hu-HU" dirty="0" err="1"/>
              <a:t>k</a:t>
            </a:r>
            <a:r>
              <a:rPr lang="hu-HU" dirty="0" err="1" smtClean="0"/>
              <a:t>ez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8" name="Téglalap 7"/>
          <p:cNvSpPr/>
          <p:nvPr/>
        </p:nvSpPr>
        <p:spPr>
          <a:xfrm>
            <a:off x="516992" y="3007767"/>
            <a:ext cx="3838984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Memcpy</a:t>
            </a:r>
            <a:r>
              <a:rPr lang="hu-HU" dirty="0" smtClean="0"/>
              <a:t>: a -&gt; GPU</a:t>
            </a:r>
            <a:endParaRPr lang="hu-HU" dirty="0"/>
          </a:p>
        </p:txBody>
      </p:sp>
      <p:sp>
        <p:nvSpPr>
          <p:cNvPr id="9" name="Téglalap 8"/>
          <p:cNvSpPr/>
          <p:nvPr/>
        </p:nvSpPr>
        <p:spPr>
          <a:xfrm>
            <a:off x="516992" y="3453981"/>
            <a:ext cx="3838984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Memcpy</a:t>
            </a:r>
            <a:r>
              <a:rPr lang="hu-HU" dirty="0" smtClean="0"/>
              <a:t>: b -&gt; GPU</a:t>
            </a:r>
            <a:endParaRPr lang="hu-HU" dirty="0"/>
          </a:p>
        </p:txBody>
      </p:sp>
      <p:sp>
        <p:nvSpPr>
          <p:cNvPr id="10" name="Téglalap 9"/>
          <p:cNvSpPr/>
          <p:nvPr/>
        </p:nvSpPr>
        <p:spPr>
          <a:xfrm>
            <a:off x="516992" y="3895767"/>
            <a:ext cx="3838984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Kernel: </a:t>
            </a:r>
            <a:r>
              <a:rPr lang="hu-HU" dirty="0" smtClean="0"/>
              <a:t>c = a </a:t>
            </a:r>
            <a:r>
              <a:rPr lang="hu-HU" dirty="0"/>
              <a:t>+ b</a:t>
            </a:r>
          </a:p>
        </p:txBody>
      </p:sp>
      <p:sp>
        <p:nvSpPr>
          <p:cNvPr id="11" name="Téglalap 10"/>
          <p:cNvSpPr/>
          <p:nvPr/>
        </p:nvSpPr>
        <p:spPr>
          <a:xfrm>
            <a:off x="516992" y="4337553"/>
            <a:ext cx="3838984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Memcpy</a:t>
            </a:r>
            <a:r>
              <a:rPr lang="hu-HU" dirty="0"/>
              <a:t>: c -&gt; </a:t>
            </a:r>
            <a:r>
              <a:rPr lang="hu-HU" dirty="0" smtClean="0"/>
              <a:t>CPU</a:t>
            </a:r>
            <a:endParaRPr lang="hu-HU" dirty="0"/>
          </a:p>
        </p:txBody>
      </p:sp>
      <p:sp>
        <p:nvSpPr>
          <p:cNvPr id="12" name="Téglalap 11"/>
          <p:cNvSpPr/>
          <p:nvPr/>
        </p:nvSpPr>
        <p:spPr>
          <a:xfrm>
            <a:off x="516992" y="4779339"/>
            <a:ext cx="3838984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Memcpy</a:t>
            </a:r>
            <a:r>
              <a:rPr lang="hu-HU" dirty="0"/>
              <a:t>: d -&gt; </a:t>
            </a:r>
            <a:r>
              <a:rPr lang="hu-HU" dirty="0" smtClean="0"/>
              <a:t>GPU</a:t>
            </a:r>
            <a:endParaRPr lang="hu-HU" dirty="0"/>
          </a:p>
        </p:txBody>
      </p:sp>
      <p:sp>
        <p:nvSpPr>
          <p:cNvPr id="13" name="Téglalap 12"/>
          <p:cNvSpPr/>
          <p:nvPr/>
        </p:nvSpPr>
        <p:spPr>
          <a:xfrm>
            <a:off x="516992" y="5221125"/>
            <a:ext cx="3838984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/>
              <a:t>Memcpy</a:t>
            </a:r>
            <a:r>
              <a:rPr lang="hu-HU" dirty="0"/>
              <a:t>: e -&gt; </a:t>
            </a:r>
            <a:r>
              <a:rPr lang="hu-HU" dirty="0" smtClean="0"/>
              <a:t>GPU</a:t>
            </a:r>
            <a:endParaRPr lang="hu-HU" dirty="0"/>
          </a:p>
        </p:txBody>
      </p:sp>
      <p:sp>
        <p:nvSpPr>
          <p:cNvPr id="14" name="Téglalap 13"/>
          <p:cNvSpPr/>
          <p:nvPr/>
        </p:nvSpPr>
        <p:spPr>
          <a:xfrm>
            <a:off x="516992" y="5662911"/>
            <a:ext cx="3838984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Kernel: </a:t>
            </a:r>
            <a:r>
              <a:rPr lang="hu-HU" dirty="0" smtClean="0"/>
              <a:t>f = d </a:t>
            </a:r>
            <a:r>
              <a:rPr lang="hu-HU" dirty="0"/>
              <a:t>+ e</a:t>
            </a:r>
          </a:p>
        </p:txBody>
      </p:sp>
      <p:sp>
        <p:nvSpPr>
          <p:cNvPr id="15" name="Téglalap 14"/>
          <p:cNvSpPr/>
          <p:nvPr/>
        </p:nvSpPr>
        <p:spPr>
          <a:xfrm>
            <a:off x="516992" y="6104697"/>
            <a:ext cx="3838984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err="1" smtClean="0"/>
              <a:t>Memcpy</a:t>
            </a:r>
            <a:r>
              <a:rPr lang="hu-HU" dirty="0" smtClean="0"/>
              <a:t>: f -&gt; CPU</a:t>
            </a:r>
            <a:endParaRPr lang="hu-HU" dirty="0"/>
          </a:p>
        </p:txBody>
      </p:sp>
      <p:sp>
        <p:nvSpPr>
          <p:cNvPr id="16" name="Téglalap 15"/>
          <p:cNvSpPr/>
          <p:nvPr/>
        </p:nvSpPr>
        <p:spPr>
          <a:xfrm>
            <a:off x="5004047" y="3453982"/>
            <a:ext cx="1903695" cy="3768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a -&gt; GPU</a:t>
            </a:r>
            <a:endParaRPr lang="hu-HU" dirty="0"/>
          </a:p>
        </p:txBody>
      </p:sp>
      <p:sp>
        <p:nvSpPr>
          <p:cNvPr id="17" name="Téglalap 16"/>
          <p:cNvSpPr/>
          <p:nvPr/>
        </p:nvSpPr>
        <p:spPr>
          <a:xfrm>
            <a:off x="5004047" y="3844232"/>
            <a:ext cx="1903695" cy="3768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b </a:t>
            </a:r>
            <a:r>
              <a:rPr lang="hu-HU" dirty="0"/>
              <a:t>-&gt; GPU</a:t>
            </a:r>
          </a:p>
        </p:txBody>
      </p:sp>
      <p:sp>
        <p:nvSpPr>
          <p:cNvPr id="18" name="Téglalap 17"/>
          <p:cNvSpPr/>
          <p:nvPr/>
        </p:nvSpPr>
        <p:spPr>
          <a:xfrm>
            <a:off x="6984336" y="4228708"/>
            <a:ext cx="1903695" cy="3768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c</a:t>
            </a:r>
            <a:r>
              <a:rPr lang="hu-HU" dirty="0" smtClean="0"/>
              <a:t> = a + b</a:t>
            </a:r>
            <a:endParaRPr lang="hu-HU" dirty="0"/>
          </a:p>
        </p:txBody>
      </p:sp>
      <p:sp>
        <p:nvSpPr>
          <p:cNvPr id="20" name="Téglalap 19"/>
          <p:cNvSpPr/>
          <p:nvPr/>
        </p:nvSpPr>
        <p:spPr>
          <a:xfrm>
            <a:off x="5004043" y="5005556"/>
            <a:ext cx="1903695" cy="3768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d </a:t>
            </a:r>
            <a:r>
              <a:rPr lang="hu-HU" dirty="0"/>
              <a:t>-&gt; GPU</a:t>
            </a:r>
          </a:p>
        </p:txBody>
      </p:sp>
      <p:sp>
        <p:nvSpPr>
          <p:cNvPr id="22" name="Téglalap 21"/>
          <p:cNvSpPr/>
          <p:nvPr/>
        </p:nvSpPr>
        <p:spPr>
          <a:xfrm>
            <a:off x="5004045" y="4621080"/>
            <a:ext cx="1903695" cy="3768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c </a:t>
            </a:r>
            <a:r>
              <a:rPr lang="hu-HU" dirty="0"/>
              <a:t>-&gt; </a:t>
            </a:r>
            <a:r>
              <a:rPr lang="hu-HU" dirty="0" smtClean="0"/>
              <a:t>CPU</a:t>
            </a:r>
            <a:endParaRPr lang="hu-HU" dirty="0"/>
          </a:p>
        </p:txBody>
      </p:sp>
      <p:sp>
        <p:nvSpPr>
          <p:cNvPr id="23" name="Téglalap 22"/>
          <p:cNvSpPr/>
          <p:nvPr/>
        </p:nvSpPr>
        <p:spPr>
          <a:xfrm>
            <a:off x="5004043" y="5388456"/>
            <a:ext cx="1903695" cy="3768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e</a:t>
            </a:r>
            <a:r>
              <a:rPr lang="hu-HU" dirty="0" smtClean="0"/>
              <a:t> </a:t>
            </a:r>
            <a:r>
              <a:rPr lang="hu-HU" dirty="0"/>
              <a:t>-&gt; GPU</a:t>
            </a:r>
          </a:p>
        </p:txBody>
      </p:sp>
      <p:sp>
        <p:nvSpPr>
          <p:cNvPr id="24" name="Téglalap 23"/>
          <p:cNvSpPr/>
          <p:nvPr/>
        </p:nvSpPr>
        <p:spPr>
          <a:xfrm>
            <a:off x="6980743" y="5765248"/>
            <a:ext cx="1903695" cy="3768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f</a:t>
            </a:r>
            <a:r>
              <a:rPr lang="hu-HU" dirty="0" smtClean="0"/>
              <a:t> = d + e</a:t>
            </a:r>
            <a:endParaRPr lang="hu-HU" dirty="0"/>
          </a:p>
        </p:txBody>
      </p:sp>
      <p:sp>
        <p:nvSpPr>
          <p:cNvPr id="26" name="Téglalap 25"/>
          <p:cNvSpPr/>
          <p:nvPr/>
        </p:nvSpPr>
        <p:spPr>
          <a:xfrm>
            <a:off x="5011186" y="6148212"/>
            <a:ext cx="1903695" cy="3768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f</a:t>
            </a:r>
            <a:r>
              <a:rPr lang="hu-HU" dirty="0" smtClean="0"/>
              <a:t> </a:t>
            </a:r>
            <a:r>
              <a:rPr lang="hu-HU" dirty="0"/>
              <a:t>-&gt; </a:t>
            </a:r>
            <a:r>
              <a:rPr lang="hu-HU" dirty="0" smtClean="0"/>
              <a:t>CPU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83771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Stream</a:t>
            </a:r>
            <a:r>
              <a:rPr lang="hu-HU" dirty="0" smtClean="0"/>
              <a:t> példa két szálon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2 vektorpár összeadás: a+b = c, d+e = f</a:t>
            </a:r>
          </a:p>
        </p:txBody>
      </p:sp>
      <p:sp>
        <p:nvSpPr>
          <p:cNvPr id="4" name="Téglalap 3"/>
          <p:cNvSpPr/>
          <p:nvPr/>
        </p:nvSpPr>
        <p:spPr>
          <a:xfrm>
            <a:off x="395536" y="2636912"/>
            <a:ext cx="4104456" cy="403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dirty="0" smtClean="0"/>
              <a:t>utasítások</a:t>
            </a:r>
            <a:endParaRPr lang="hu-HU" dirty="0"/>
          </a:p>
        </p:txBody>
      </p:sp>
      <p:sp>
        <p:nvSpPr>
          <p:cNvPr id="5" name="Téglalap 4"/>
          <p:cNvSpPr/>
          <p:nvPr/>
        </p:nvSpPr>
        <p:spPr>
          <a:xfrm>
            <a:off x="4860032" y="2636912"/>
            <a:ext cx="4104456" cy="4032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dirty="0" smtClean="0"/>
              <a:t>GPU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5004045" y="3068960"/>
            <a:ext cx="1903695" cy="345638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dirty="0" err="1" smtClean="0"/>
              <a:t>Mem</a:t>
            </a:r>
            <a:r>
              <a:rPr lang="hu-HU" dirty="0" smtClean="0"/>
              <a:t>. </a:t>
            </a:r>
            <a:r>
              <a:rPr lang="hu-HU" dirty="0" err="1"/>
              <a:t>k</a:t>
            </a:r>
            <a:r>
              <a:rPr lang="hu-HU" dirty="0" err="1" smtClean="0"/>
              <a:t>ez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7" name="Téglalap 6"/>
          <p:cNvSpPr/>
          <p:nvPr/>
        </p:nvSpPr>
        <p:spPr>
          <a:xfrm>
            <a:off x="6984200" y="3068960"/>
            <a:ext cx="1903831" cy="346265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hu-HU" dirty="0" smtClean="0"/>
              <a:t>Kernel </a:t>
            </a:r>
            <a:r>
              <a:rPr lang="hu-HU" dirty="0" err="1"/>
              <a:t>k</a:t>
            </a:r>
            <a:r>
              <a:rPr lang="hu-HU" dirty="0" err="1" smtClean="0"/>
              <a:t>ez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8" name="Téglalap 7"/>
          <p:cNvSpPr/>
          <p:nvPr/>
        </p:nvSpPr>
        <p:spPr>
          <a:xfrm>
            <a:off x="516992" y="4043430"/>
            <a:ext cx="1894768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 err="1" smtClean="0"/>
              <a:t>Memcpy</a:t>
            </a:r>
            <a:r>
              <a:rPr lang="hu-HU" sz="1600" dirty="0" smtClean="0"/>
              <a:t>: a -&gt; GPU</a:t>
            </a:r>
            <a:endParaRPr lang="hu-HU" sz="1600" dirty="0"/>
          </a:p>
        </p:txBody>
      </p:sp>
      <p:sp>
        <p:nvSpPr>
          <p:cNvPr id="9" name="Téglalap 8"/>
          <p:cNvSpPr/>
          <p:nvPr/>
        </p:nvSpPr>
        <p:spPr>
          <a:xfrm>
            <a:off x="516992" y="4489644"/>
            <a:ext cx="1894768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 err="1" smtClean="0"/>
              <a:t>Memcpy</a:t>
            </a:r>
            <a:r>
              <a:rPr lang="hu-HU" sz="1600" dirty="0" smtClean="0"/>
              <a:t>: b -&gt; GPU</a:t>
            </a:r>
            <a:endParaRPr lang="hu-HU" sz="1600" dirty="0"/>
          </a:p>
        </p:txBody>
      </p:sp>
      <p:sp>
        <p:nvSpPr>
          <p:cNvPr id="10" name="Téglalap 9"/>
          <p:cNvSpPr/>
          <p:nvPr/>
        </p:nvSpPr>
        <p:spPr>
          <a:xfrm>
            <a:off x="516992" y="4931430"/>
            <a:ext cx="1894768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 err="1" smtClean="0"/>
              <a:t>Memcpy</a:t>
            </a:r>
            <a:r>
              <a:rPr lang="hu-HU" sz="1600" dirty="0" smtClean="0"/>
              <a:t>: d -&gt; GPU</a:t>
            </a:r>
            <a:endParaRPr lang="hu-HU" sz="1600" dirty="0"/>
          </a:p>
        </p:txBody>
      </p:sp>
      <p:sp>
        <p:nvSpPr>
          <p:cNvPr id="11" name="Téglalap 10"/>
          <p:cNvSpPr/>
          <p:nvPr/>
        </p:nvSpPr>
        <p:spPr>
          <a:xfrm>
            <a:off x="516992" y="5373216"/>
            <a:ext cx="1894768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 err="1" smtClean="0"/>
              <a:t>Memcpy</a:t>
            </a:r>
            <a:r>
              <a:rPr lang="hu-HU" sz="1600" dirty="0" smtClean="0"/>
              <a:t>: c -&gt; CPU</a:t>
            </a:r>
            <a:endParaRPr lang="hu-HU" sz="1600" dirty="0"/>
          </a:p>
        </p:txBody>
      </p:sp>
      <p:sp>
        <p:nvSpPr>
          <p:cNvPr id="16" name="Téglalap 15"/>
          <p:cNvSpPr/>
          <p:nvPr/>
        </p:nvSpPr>
        <p:spPr>
          <a:xfrm>
            <a:off x="5004047" y="3453982"/>
            <a:ext cx="1903695" cy="3768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/>
              <a:t>a -&gt; GPU</a:t>
            </a:r>
            <a:endParaRPr lang="hu-HU" dirty="0"/>
          </a:p>
        </p:txBody>
      </p:sp>
      <p:sp>
        <p:nvSpPr>
          <p:cNvPr id="17" name="Téglalap 16"/>
          <p:cNvSpPr/>
          <p:nvPr/>
        </p:nvSpPr>
        <p:spPr>
          <a:xfrm>
            <a:off x="5004047" y="3844232"/>
            <a:ext cx="1903695" cy="3768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b </a:t>
            </a:r>
            <a:r>
              <a:rPr lang="hu-HU" dirty="0"/>
              <a:t>-&gt; GPU</a:t>
            </a:r>
          </a:p>
        </p:txBody>
      </p:sp>
      <p:sp>
        <p:nvSpPr>
          <p:cNvPr id="18" name="Téglalap 17"/>
          <p:cNvSpPr/>
          <p:nvPr/>
        </p:nvSpPr>
        <p:spPr>
          <a:xfrm>
            <a:off x="6984336" y="4228708"/>
            <a:ext cx="1903695" cy="3768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a + b</a:t>
            </a:r>
            <a:endParaRPr lang="hu-HU" dirty="0"/>
          </a:p>
        </p:txBody>
      </p:sp>
      <p:sp>
        <p:nvSpPr>
          <p:cNvPr id="19" name="Téglalap 18"/>
          <p:cNvSpPr/>
          <p:nvPr/>
        </p:nvSpPr>
        <p:spPr>
          <a:xfrm>
            <a:off x="5004048" y="4228708"/>
            <a:ext cx="1903695" cy="38058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d </a:t>
            </a:r>
            <a:r>
              <a:rPr lang="hu-HU" dirty="0"/>
              <a:t>-&gt; GPU</a:t>
            </a:r>
          </a:p>
        </p:txBody>
      </p:sp>
      <p:sp>
        <p:nvSpPr>
          <p:cNvPr id="20" name="Téglalap 19"/>
          <p:cNvSpPr/>
          <p:nvPr/>
        </p:nvSpPr>
        <p:spPr>
          <a:xfrm>
            <a:off x="5004043" y="5005556"/>
            <a:ext cx="1903695" cy="3768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c </a:t>
            </a:r>
            <a:r>
              <a:rPr lang="hu-HU" dirty="0"/>
              <a:t>-&gt; </a:t>
            </a:r>
            <a:r>
              <a:rPr lang="hu-HU" dirty="0" smtClean="0"/>
              <a:t>CPU</a:t>
            </a:r>
            <a:endParaRPr lang="hu-HU" dirty="0"/>
          </a:p>
        </p:txBody>
      </p:sp>
      <p:sp>
        <p:nvSpPr>
          <p:cNvPr id="22" name="Téglalap 21"/>
          <p:cNvSpPr/>
          <p:nvPr/>
        </p:nvSpPr>
        <p:spPr>
          <a:xfrm>
            <a:off x="5004045" y="4621080"/>
            <a:ext cx="1903695" cy="3768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e </a:t>
            </a:r>
            <a:r>
              <a:rPr lang="hu-HU" dirty="0"/>
              <a:t>-&gt; GPU</a:t>
            </a:r>
          </a:p>
        </p:txBody>
      </p:sp>
      <p:sp>
        <p:nvSpPr>
          <p:cNvPr id="23" name="Téglalap 22"/>
          <p:cNvSpPr/>
          <p:nvPr/>
        </p:nvSpPr>
        <p:spPr>
          <a:xfrm>
            <a:off x="5004043" y="5388456"/>
            <a:ext cx="1903695" cy="3768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 smtClean="0"/>
              <a:t>f </a:t>
            </a:r>
            <a:r>
              <a:rPr lang="hu-HU" dirty="0"/>
              <a:t>-&gt; </a:t>
            </a:r>
            <a:r>
              <a:rPr lang="hu-HU" dirty="0" smtClean="0"/>
              <a:t>CPU</a:t>
            </a:r>
            <a:endParaRPr lang="hu-HU" dirty="0"/>
          </a:p>
        </p:txBody>
      </p:sp>
      <p:sp>
        <p:nvSpPr>
          <p:cNvPr id="24" name="Téglalap 23"/>
          <p:cNvSpPr/>
          <p:nvPr/>
        </p:nvSpPr>
        <p:spPr>
          <a:xfrm>
            <a:off x="6984336" y="4996360"/>
            <a:ext cx="1903695" cy="3768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dirty="0"/>
              <a:t>d</a:t>
            </a:r>
            <a:r>
              <a:rPr lang="hu-HU" dirty="0" smtClean="0"/>
              <a:t>+e</a:t>
            </a:r>
            <a:endParaRPr lang="hu-HU" dirty="0"/>
          </a:p>
        </p:txBody>
      </p:sp>
      <p:sp>
        <p:nvSpPr>
          <p:cNvPr id="25" name="Téglalap 24"/>
          <p:cNvSpPr/>
          <p:nvPr/>
        </p:nvSpPr>
        <p:spPr>
          <a:xfrm>
            <a:off x="2476586" y="4043430"/>
            <a:ext cx="1894768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 err="1" smtClean="0"/>
              <a:t>Memcpy</a:t>
            </a:r>
            <a:r>
              <a:rPr lang="hu-HU" sz="1600" dirty="0" smtClean="0"/>
              <a:t>: d -&gt; GPU</a:t>
            </a:r>
            <a:endParaRPr lang="hu-HU" sz="1600" dirty="0"/>
          </a:p>
        </p:txBody>
      </p:sp>
      <p:sp>
        <p:nvSpPr>
          <p:cNvPr id="26" name="Téglalap 25"/>
          <p:cNvSpPr/>
          <p:nvPr/>
        </p:nvSpPr>
        <p:spPr>
          <a:xfrm>
            <a:off x="2476586" y="4489644"/>
            <a:ext cx="1894768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 err="1" smtClean="0"/>
              <a:t>Memcpy</a:t>
            </a:r>
            <a:r>
              <a:rPr lang="hu-HU" sz="1600" dirty="0" smtClean="0"/>
              <a:t>: e -&gt; GPU</a:t>
            </a:r>
            <a:endParaRPr lang="hu-HU" sz="1600" dirty="0"/>
          </a:p>
        </p:txBody>
      </p:sp>
      <p:sp>
        <p:nvSpPr>
          <p:cNvPr id="27" name="Téglalap 26"/>
          <p:cNvSpPr/>
          <p:nvPr/>
        </p:nvSpPr>
        <p:spPr>
          <a:xfrm>
            <a:off x="2476586" y="4931430"/>
            <a:ext cx="1894768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 err="1" smtClean="0"/>
              <a:t>Memcpy</a:t>
            </a:r>
            <a:r>
              <a:rPr lang="hu-HU" sz="1600" dirty="0" smtClean="0"/>
              <a:t>: d -&gt; GPU</a:t>
            </a:r>
            <a:endParaRPr lang="hu-HU" sz="1600" dirty="0"/>
          </a:p>
        </p:txBody>
      </p:sp>
      <p:sp>
        <p:nvSpPr>
          <p:cNvPr id="28" name="Téglalap 27"/>
          <p:cNvSpPr/>
          <p:nvPr/>
        </p:nvSpPr>
        <p:spPr>
          <a:xfrm>
            <a:off x="2476586" y="5373216"/>
            <a:ext cx="1894768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600" dirty="0" err="1" smtClean="0"/>
              <a:t>Memcpy</a:t>
            </a:r>
            <a:r>
              <a:rPr lang="hu-HU" sz="1600" dirty="0" smtClean="0"/>
              <a:t>: f -&gt; CPU</a:t>
            </a:r>
            <a:endParaRPr lang="hu-HU" sz="1600" dirty="0"/>
          </a:p>
        </p:txBody>
      </p:sp>
      <p:sp>
        <p:nvSpPr>
          <p:cNvPr id="34" name="Szövegdoboz 33"/>
          <p:cNvSpPr txBox="1"/>
          <p:nvPr/>
        </p:nvSpPr>
        <p:spPr>
          <a:xfrm>
            <a:off x="516992" y="3717032"/>
            <a:ext cx="1894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1. </a:t>
            </a:r>
            <a:r>
              <a:rPr lang="hu-HU" dirty="0" err="1" smtClean="0"/>
              <a:t>stream</a:t>
            </a:r>
            <a:endParaRPr lang="hu-HU" dirty="0"/>
          </a:p>
        </p:txBody>
      </p:sp>
      <p:sp>
        <p:nvSpPr>
          <p:cNvPr id="35" name="Szövegdoboz 34"/>
          <p:cNvSpPr txBox="1"/>
          <p:nvPr/>
        </p:nvSpPr>
        <p:spPr>
          <a:xfrm>
            <a:off x="2411586" y="3667015"/>
            <a:ext cx="1894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2. </a:t>
            </a:r>
            <a:r>
              <a:rPr lang="hu-HU" dirty="0" err="1" smtClean="0"/>
              <a:t>stream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2870883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2616</TotalTime>
  <Words>638</Words>
  <Application>Microsoft Office PowerPoint</Application>
  <PresentationFormat>Diavetítés a képernyőre (4:3 oldalarány)</PresentationFormat>
  <Paragraphs>155</Paragraphs>
  <Slides>12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9" baseType="lpstr">
      <vt:lpstr>Arial</vt:lpstr>
      <vt:lpstr>Courier New</vt:lpstr>
      <vt:lpstr>Times New Roman</vt:lpstr>
      <vt:lpstr>Trebuchet MS</vt:lpstr>
      <vt:lpstr>Verdana</vt:lpstr>
      <vt:lpstr>Wingdings 3</vt:lpstr>
      <vt:lpstr>Fazetta</vt:lpstr>
      <vt:lpstr>CUDA C/C++ programozás</vt:lpstr>
      <vt:lpstr>Ami eddig kimaradt</vt:lpstr>
      <vt:lpstr>Események</vt:lpstr>
      <vt:lpstr>Események kezelése</vt:lpstr>
      <vt:lpstr>Példa eseményhasználatára</vt:lpstr>
      <vt:lpstr>Page-locked-, Mapped- memory</vt:lpstr>
      <vt:lpstr>CUDA stream-ek</vt:lpstr>
      <vt:lpstr>Stream példa egy szálon</vt:lpstr>
      <vt:lpstr>Stream példa két szálon</vt:lpstr>
      <vt:lpstr>Több GPU használata</vt:lpstr>
      <vt:lpstr>Egyéb CUDA eszközök</vt:lpstr>
      <vt:lpstr>CUDA eszközök Kód kezelésre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CUDA C/C++ programozás</dc:title>
  <cp:lastModifiedBy>vargalg</cp:lastModifiedBy>
  <cp:revision>148</cp:revision>
  <dcterms:modified xsi:type="dcterms:W3CDTF">2013-11-18T09:33:39Z</dcterms:modified>
</cp:coreProperties>
</file>